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0351" autoAdjust="0"/>
  </p:normalViewPr>
  <p:slideViewPr>
    <p:cSldViewPr snapToGrid="0">
      <p:cViewPr varScale="1">
        <p:scale>
          <a:sx n="69" d="100"/>
          <a:sy n="69" d="100"/>
        </p:scale>
        <p:origin x="9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81675-56E8-46E4-99C9-4532261EF440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D13348-0120-4B3F-BA08-5615D2EB44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645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zh-CN" dirty="0"/>
              <a:t>渗透入侵非法获得某机构的文档交流服务器的控制权，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zh-CN" dirty="0"/>
              <a:t>后台对网站上的</a:t>
            </a:r>
            <a:r>
              <a:rPr lang="en-US" altLang="zh-CN" dirty="0"/>
              <a:t>“</a:t>
            </a:r>
            <a:r>
              <a:rPr lang="zh-CN" altLang="zh-CN" dirty="0"/>
              <a:t>即时通</a:t>
            </a:r>
            <a:r>
              <a:rPr lang="en-US" altLang="zh-CN" dirty="0"/>
              <a:t>”</a:t>
            </a:r>
            <a:r>
              <a:rPr lang="zh-CN" altLang="zh-CN" dirty="0"/>
              <a:t>和</a:t>
            </a:r>
            <a:r>
              <a:rPr lang="en-US" altLang="zh-CN" dirty="0"/>
              <a:t>“</a:t>
            </a:r>
            <a:r>
              <a:rPr lang="zh-CN" altLang="zh-CN" dirty="0"/>
              <a:t>证书驱动</a:t>
            </a:r>
            <a:r>
              <a:rPr lang="en-US" altLang="zh-CN" dirty="0"/>
              <a:t>”</a:t>
            </a:r>
            <a:r>
              <a:rPr lang="zh-CN" altLang="zh-CN" dirty="0"/>
              <a:t>两款软件的正常安装文件捆绑了自己的木马程序，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zh-CN" dirty="0"/>
              <a:t>用户下载并安装即时通或证书驱动软件时，木马就有机会得到执行。</a:t>
            </a:r>
            <a:endParaRPr lang="en-US" altLang="zh-CN" dirty="0"/>
          </a:p>
          <a:p>
            <a:r>
              <a:rPr lang="zh-CN" altLang="zh-CN" dirty="0"/>
              <a:t>攻击者还在被篡改的服务器页面中插入了恶意的脚本代码，用户访问网站时，会弹出提示更新</a:t>
            </a:r>
            <a:r>
              <a:rPr lang="en-US" altLang="zh-CN" dirty="0"/>
              <a:t>Flash</a:t>
            </a:r>
            <a:r>
              <a:rPr lang="zh-CN" altLang="zh-CN" dirty="0"/>
              <a:t>软件，</a:t>
            </a:r>
            <a:endParaRPr lang="en-US" altLang="zh-CN" dirty="0"/>
          </a:p>
          <a:p>
            <a:r>
              <a:rPr lang="zh-CN" altLang="zh-CN" dirty="0"/>
              <a:t>但实际提供的是伪装成</a:t>
            </a:r>
            <a:r>
              <a:rPr lang="en-US" altLang="zh-CN" dirty="0"/>
              <a:t>Flash</a:t>
            </a:r>
            <a:r>
              <a:rPr lang="zh-CN" altLang="zh-CN" dirty="0"/>
              <a:t>升级包的恶意程序，用户如果不慎下载执行就会中招。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13348-0120-4B3F-BA08-5615D2EB449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510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无线</a:t>
            </a:r>
            <a:r>
              <a:rPr lang="en-US" altLang="zh-CN" dirty="0"/>
              <a:t>ap  </a:t>
            </a:r>
            <a:r>
              <a:rPr lang="en-US" altLang="zh-CN" dirty="0" err="1"/>
              <a:t>badusb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13348-0120-4B3F-BA08-5615D2EB449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755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13348-0120-4B3F-BA08-5615D2EB449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693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9/6/2019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ttack.mitre.org/groups/" TargetMode="External"/><Relationship Id="rId2" Type="http://schemas.openxmlformats.org/officeDocument/2006/relationships/hyperlink" Target="https://www.fireeye.com/current-threats/apt-groups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CyberMonitor/APT_CyberCriminal_Campagin_Collections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187817-FFA2-4EC1-A5CF-E668C00269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认识</a:t>
            </a:r>
            <a:r>
              <a:rPr lang="en-US" altLang="zh-CN" dirty="0"/>
              <a:t>APT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191172B-CC5A-4A50-86FE-56CCC8C810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zh-CN" dirty="0"/>
              <a:t>初学者科普 建立宏观感性认识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05D8D4-FBE5-4DC4-BF45-845A5F4970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0596" y="1156479"/>
            <a:ext cx="4943304" cy="462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33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A2BA56-F1C1-4EC0-BF70-3696166943BD}"/>
              </a:ext>
            </a:extLst>
          </p:cNvPr>
          <p:cNvSpPr txBox="1"/>
          <p:nvPr/>
        </p:nvSpPr>
        <p:spPr>
          <a:xfrm>
            <a:off x="1117600" y="254000"/>
            <a:ext cx="4637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类比战争</a:t>
            </a:r>
            <a:r>
              <a:rPr lang="en-US" altLang="zh-CN" sz="2400" b="1" dirty="0"/>
              <a:t>——</a:t>
            </a:r>
            <a:r>
              <a:rPr lang="zh-CN" altLang="zh-CN" sz="2400" b="1" dirty="0"/>
              <a:t>战略对象与战术目标</a:t>
            </a:r>
            <a:endParaRPr lang="zh-CN" altLang="zh-CN" b="1" dirty="0"/>
          </a:p>
          <a:p>
            <a:endParaRPr lang="zh-CN" altLang="zh-CN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781F4D-338F-46F1-BF33-4E6A32A2BA84}"/>
              </a:ext>
            </a:extLst>
          </p:cNvPr>
          <p:cNvSpPr txBox="1"/>
          <p:nvPr/>
        </p:nvSpPr>
        <p:spPr>
          <a:xfrm>
            <a:off x="1117600" y="1219200"/>
            <a:ext cx="514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对象：政府 军工 科研机构 大型企业 关键基础设施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目标：</a:t>
            </a:r>
            <a:r>
              <a:rPr lang="zh-CN" altLang="zh-CN" dirty="0"/>
              <a:t>破坏</a:t>
            </a:r>
            <a:r>
              <a:rPr lang="en-US" altLang="zh-CN" dirty="0"/>
              <a:t>  </a:t>
            </a:r>
            <a:r>
              <a:rPr lang="zh-CN" altLang="zh-CN" dirty="0"/>
              <a:t>窃密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90CD51-F3A7-47BE-931E-4DE72F067ADA}"/>
              </a:ext>
            </a:extLst>
          </p:cNvPr>
          <p:cNvSpPr txBox="1"/>
          <p:nvPr/>
        </p:nvSpPr>
        <p:spPr>
          <a:xfrm>
            <a:off x="1117600" y="3013501"/>
            <a:ext cx="2791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类比战争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军火库</a:t>
            </a:r>
            <a:endParaRPr lang="zh-CN" altLang="zh-CN" b="1" dirty="0"/>
          </a:p>
          <a:p>
            <a:endParaRPr lang="zh-CN" altLang="zh-CN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D25FA66-EF1D-4363-93C7-41E3337BE9E5}"/>
              </a:ext>
            </a:extLst>
          </p:cNvPr>
          <p:cNvSpPr txBox="1"/>
          <p:nvPr/>
        </p:nvSpPr>
        <p:spPr>
          <a:xfrm>
            <a:off x="1117600" y="3844498"/>
            <a:ext cx="42178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常规武器——专用木马不含漏洞利用程序</a:t>
            </a:r>
          </a:p>
          <a:p>
            <a:r>
              <a:rPr lang="zh-CN" altLang="zh-CN" dirty="0"/>
              <a:t>生化武器——漏洞利用</a:t>
            </a:r>
            <a:r>
              <a:rPr lang="zh-CN" altLang="en-US" dirty="0"/>
              <a:t>程序</a:t>
            </a:r>
            <a:endParaRPr lang="zh-CN" altLang="zh-CN" dirty="0"/>
          </a:p>
          <a:p>
            <a:r>
              <a:rPr lang="zh-CN" altLang="zh-CN" dirty="0"/>
              <a:t>核武器——</a:t>
            </a:r>
            <a:r>
              <a:rPr lang="en-US" altLang="zh-CN" dirty="0"/>
              <a:t>0day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C76D6C-529F-4752-9CA3-82DC4B421C4C}"/>
              </a:ext>
            </a:extLst>
          </p:cNvPr>
          <p:cNvSpPr txBox="1"/>
          <p:nvPr/>
        </p:nvSpPr>
        <p:spPr>
          <a:xfrm>
            <a:off x="6096000" y="4076700"/>
            <a:ext cx="41200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Office adobe </a:t>
            </a:r>
            <a:r>
              <a:rPr lang="en-US" altLang="zh-CN" dirty="0" err="1"/>
              <a:t>winrar</a:t>
            </a:r>
            <a:r>
              <a:rPr lang="en-US" altLang="zh-CN" dirty="0"/>
              <a:t> </a:t>
            </a:r>
            <a:r>
              <a:rPr lang="en-US" altLang="zh-CN" dirty="0" err="1"/>
              <a:t>wps</a:t>
            </a:r>
            <a:r>
              <a:rPr lang="en-US" altLang="zh-CN" dirty="0"/>
              <a:t> windows</a:t>
            </a:r>
            <a:r>
              <a:rPr lang="zh-CN" altLang="zh-CN" dirty="0"/>
              <a:t>漏洞</a:t>
            </a:r>
          </a:p>
          <a:p>
            <a:r>
              <a:rPr lang="en-US" altLang="zh-CN" dirty="0"/>
              <a:t>Cve-2017-0199</a:t>
            </a:r>
            <a:endParaRPr lang="zh-CN" altLang="zh-CN" dirty="0"/>
          </a:p>
          <a:p>
            <a:r>
              <a:rPr lang="en-US" altLang="zh-CN" dirty="0"/>
              <a:t>Cve-2017-11882</a:t>
            </a:r>
            <a:endParaRPr lang="zh-CN" altLang="zh-CN" dirty="0"/>
          </a:p>
          <a:p>
            <a:r>
              <a:rPr lang="en-US" altLang="zh-CN" dirty="0"/>
              <a:t>Cve-2015-0097</a:t>
            </a:r>
            <a:endParaRPr lang="zh-CN" altLang="zh-CN" dirty="0"/>
          </a:p>
          <a:p>
            <a:r>
              <a:rPr lang="en-US" altLang="zh-CN" dirty="0"/>
              <a:t>Cve-2012-0158</a:t>
            </a:r>
            <a:endParaRPr lang="zh-CN" altLang="zh-CN" dirty="0"/>
          </a:p>
          <a:p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91C8017-60C2-42C4-A936-43E8E4B484DB}"/>
              </a:ext>
            </a:extLst>
          </p:cNvPr>
          <p:cNvCxnSpPr>
            <a:cxnSpLocks/>
          </p:cNvCxnSpPr>
          <p:nvPr/>
        </p:nvCxnSpPr>
        <p:spPr>
          <a:xfrm>
            <a:off x="3908749" y="4330700"/>
            <a:ext cx="2060251" cy="344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540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A2BA56-F1C1-4EC0-BF70-3696166943BD}"/>
              </a:ext>
            </a:extLst>
          </p:cNvPr>
          <p:cNvSpPr txBox="1"/>
          <p:nvPr/>
        </p:nvSpPr>
        <p:spPr>
          <a:xfrm>
            <a:off x="1117600" y="254000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另：专用木马的免杀与持久化</a:t>
            </a:r>
            <a:endParaRPr lang="zh-CN" altLang="zh-CN" sz="2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886A4C-026E-4C1F-AE2E-3E1F6D4F93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7600" y="1542732"/>
            <a:ext cx="5274310" cy="25787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7AB61DC-2721-494F-BBDF-BF1A6E8ADFA4}"/>
              </a:ext>
            </a:extLst>
          </p:cNvPr>
          <p:cNvSpPr txBox="1"/>
          <p:nvPr/>
        </p:nvSpPr>
        <p:spPr>
          <a:xfrm>
            <a:off x="1117600" y="4559300"/>
            <a:ext cx="79880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以海莲花</a:t>
            </a:r>
            <a:r>
              <a:rPr lang="en-US" altLang="zh-CN" dirty="0" err="1"/>
              <a:t>Encryptor</a:t>
            </a:r>
            <a:r>
              <a:rPr lang="zh-CN" altLang="zh-CN" dirty="0"/>
              <a:t>为例</a:t>
            </a:r>
            <a:r>
              <a:rPr lang="en-US" altLang="zh-CN" dirty="0"/>
              <a:t>:</a:t>
            </a:r>
            <a:endParaRPr lang="zh-CN" altLang="zh-CN" dirty="0"/>
          </a:p>
          <a:p>
            <a:r>
              <a:rPr lang="zh-CN" altLang="zh-CN" dirty="0"/>
              <a:t>伪装为</a:t>
            </a:r>
            <a:r>
              <a:rPr lang="en-US" altLang="zh-CN" dirty="0"/>
              <a:t>word</a:t>
            </a:r>
            <a:r>
              <a:rPr lang="zh-CN" altLang="zh-CN" dirty="0"/>
              <a:t>的</a:t>
            </a:r>
            <a:r>
              <a:rPr lang="en-US" altLang="zh-CN" dirty="0"/>
              <a:t>exe</a:t>
            </a:r>
            <a:r>
              <a:rPr lang="zh-CN" altLang="zh-CN" dirty="0"/>
              <a:t>（填充垃圾数据使得文件长度大防止被上传云端）</a:t>
            </a:r>
            <a:r>
              <a:rPr lang="en-US" altLang="zh-CN" dirty="0"/>
              <a:t>-&gt;</a:t>
            </a:r>
          </a:p>
          <a:p>
            <a:r>
              <a:rPr lang="zh-CN" altLang="zh-CN" dirty="0"/>
              <a:t>释放</a:t>
            </a:r>
            <a:r>
              <a:rPr lang="en-US" altLang="zh-CN" dirty="0"/>
              <a:t>word-&gt;</a:t>
            </a:r>
            <a:r>
              <a:rPr lang="zh-CN" altLang="zh-CN" dirty="0"/>
              <a:t>释放加密代码</a:t>
            </a:r>
            <a:r>
              <a:rPr lang="en-US" altLang="zh-CN" dirty="0"/>
              <a:t>-&gt;</a:t>
            </a:r>
            <a:r>
              <a:rPr lang="zh-CN" altLang="zh-CN" dirty="0"/>
              <a:t>解密加密代码</a:t>
            </a:r>
            <a:r>
              <a:rPr lang="en-US" altLang="zh-CN" dirty="0"/>
              <a:t>-&gt;</a:t>
            </a:r>
            <a:r>
              <a:rPr lang="zh-CN" altLang="zh-CN" dirty="0"/>
              <a:t>自我删除</a:t>
            </a:r>
            <a:r>
              <a:rPr lang="en-US" altLang="zh-CN" dirty="0"/>
              <a:t>-&gt;</a:t>
            </a:r>
            <a:r>
              <a:rPr lang="zh-CN" altLang="zh-CN" dirty="0"/>
              <a:t>运行加载（计划任务）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1147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A2BA56-F1C1-4EC0-BF70-3696166943BD}"/>
              </a:ext>
            </a:extLst>
          </p:cNvPr>
          <p:cNvSpPr txBox="1"/>
          <p:nvPr/>
        </p:nvSpPr>
        <p:spPr>
          <a:xfrm>
            <a:off x="1117600" y="254000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另：</a:t>
            </a:r>
            <a:r>
              <a:rPr lang="en-US" altLang="zh-CN" sz="2400" b="1" dirty="0"/>
              <a:t>APT</a:t>
            </a:r>
            <a:r>
              <a:rPr lang="zh-CN" altLang="en-US" sz="2400" b="1" dirty="0"/>
              <a:t>组织的工具</a:t>
            </a:r>
            <a:endParaRPr lang="zh-CN" altLang="zh-CN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3F1022-DE1A-4E8B-BAF1-4C0B1CB6D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91" y="1704665"/>
            <a:ext cx="4296375" cy="44392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EA1C990-F76B-4780-B2A6-56DC39C9E98C}"/>
              </a:ext>
            </a:extLst>
          </p:cNvPr>
          <p:cNvSpPr txBox="1"/>
          <p:nvPr/>
        </p:nvSpPr>
        <p:spPr>
          <a:xfrm>
            <a:off x="1652991" y="11938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公开工具</a:t>
            </a:r>
          </a:p>
        </p:txBody>
      </p:sp>
      <p:pic>
        <p:nvPicPr>
          <p:cNvPr id="1026" name="图片 7">
            <a:extLst>
              <a:ext uri="{FF2B5EF4-FFF2-40B4-BE49-F238E27FC236}">
                <a16:creationId xmlns:a16="http://schemas.microsoft.com/office/drawing/2014/main" id="{8E659A5E-C124-44FC-B82E-B78EFCA70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814500"/>
            <a:ext cx="52768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图片 40">
            <a:extLst>
              <a:ext uri="{FF2B5EF4-FFF2-40B4-BE49-F238E27FC236}">
                <a16:creationId xmlns:a16="http://schemas.microsoft.com/office/drawing/2014/main" id="{BA2E3D2C-CE4D-470D-845F-69ADA644A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429000"/>
            <a:ext cx="52768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CB114C43-118E-45DC-B9CD-D6FF4DB01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0D91B2F-9FA9-41AB-B6C6-1475B35B7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4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36A1D0-3B31-4649-A10A-2C33C6FF4270}"/>
              </a:ext>
            </a:extLst>
          </p:cNvPr>
          <p:cNvSpPr txBox="1"/>
          <p:nvPr/>
        </p:nvSpPr>
        <p:spPr>
          <a:xfrm>
            <a:off x="7914091" y="11938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自研工具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FF93093-BF65-4B8E-932B-B37820FCE0E2}"/>
              </a:ext>
            </a:extLst>
          </p:cNvPr>
          <p:cNvSpPr txBox="1"/>
          <p:nvPr/>
        </p:nvSpPr>
        <p:spPr>
          <a:xfrm>
            <a:off x="421091" y="6285468"/>
            <a:ext cx="52196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Bitsadmin</a:t>
            </a:r>
            <a:r>
              <a:rPr lang="en-US" altLang="zh-CN" dirty="0"/>
              <a:t> </a:t>
            </a:r>
            <a:r>
              <a:rPr lang="en-US" altLang="zh-CN" dirty="0" err="1"/>
              <a:t>msbuild</a:t>
            </a:r>
            <a:r>
              <a:rPr lang="en-US" altLang="zh-CN" dirty="0"/>
              <a:t> </a:t>
            </a:r>
            <a:r>
              <a:rPr lang="en-US" altLang="zh-CN" dirty="0" err="1"/>
              <a:t>powershell</a:t>
            </a:r>
            <a:r>
              <a:rPr lang="en-US" altLang="zh-CN" dirty="0"/>
              <a:t> regsvr32,rundll32,</a:t>
            </a:r>
          </a:p>
          <a:p>
            <a:r>
              <a:rPr lang="en-US" altLang="zh-CN" dirty="0" err="1"/>
              <a:t>mshta</a:t>
            </a:r>
            <a:r>
              <a:rPr lang="en-US" altLang="zh-CN" dirty="0"/>
              <a:t> ,</a:t>
            </a:r>
            <a:r>
              <a:rPr lang="en-US" altLang="zh-CN" dirty="0" err="1"/>
              <a:t>wmic,psexec,wscript</a:t>
            </a:r>
            <a:r>
              <a:rPr lang="en-US" altLang="zh-CN" dirty="0"/>
              <a:t> </a:t>
            </a:r>
            <a:r>
              <a:rPr lang="en-US" altLang="zh-CN" dirty="0" err="1"/>
              <a:t>msiexe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5827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A2BA56-F1C1-4EC0-BF70-3696166943BD}"/>
              </a:ext>
            </a:extLst>
          </p:cNvPr>
          <p:cNvSpPr txBox="1"/>
          <p:nvPr/>
        </p:nvSpPr>
        <p:spPr>
          <a:xfrm>
            <a:off x="1117600" y="254000"/>
            <a:ext cx="4945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类比战争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搭载系统（载荷投递）</a:t>
            </a:r>
            <a:endParaRPr lang="zh-CN" altLang="zh-CN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781F4D-338F-46F1-BF33-4E6A32A2BA84}"/>
              </a:ext>
            </a:extLst>
          </p:cNvPr>
          <p:cNvSpPr txBox="1"/>
          <p:nvPr/>
        </p:nvSpPr>
        <p:spPr>
          <a:xfrm>
            <a:off x="1117600" y="109220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b="1" dirty="0"/>
              <a:t>导弹系统——鱼叉攻击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9CF260-33D1-439A-9B62-E63EC824125C}"/>
              </a:ext>
            </a:extLst>
          </p:cNvPr>
          <p:cNvSpPr txBox="1"/>
          <p:nvPr/>
        </p:nvSpPr>
        <p:spPr>
          <a:xfrm>
            <a:off x="1117600" y="1612900"/>
            <a:ext cx="687277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鱼叉邮件 鱼叉短信</a:t>
            </a:r>
            <a:endParaRPr lang="en-US" altLang="zh-CN" dirty="0"/>
          </a:p>
          <a:p>
            <a:endParaRPr lang="zh-CN" altLang="zh-CN" dirty="0"/>
          </a:p>
          <a:p>
            <a:r>
              <a:rPr lang="zh-CN" altLang="en-US" dirty="0"/>
              <a:t>阶段：</a:t>
            </a:r>
            <a:r>
              <a:rPr lang="zh-CN" altLang="zh-CN" dirty="0"/>
              <a:t>前期准备</a:t>
            </a:r>
            <a:r>
              <a:rPr lang="en-US" altLang="zh-CN" dirty="0"/>
              <a:t>-</a:t>
            </a:r>
            <a:r>
              <a:rPr lang="zh-CN" altLang="zh-CN" dirty="0"/>
              <a:t>邮件制作</a:t>
            </a:r>
            <a:r>
              <a:rPr lang="en-US" altLang="zh-CN" dirty="0"/>
              <a:t>-</a:t>
            </a:r>
            <a:r>
              <a:rPr lang="zh-CN" altLang="zh-CN" dirty="0"/>
              <a:t>邮件投放</a:t>
            </a:r>
            <a:r>
              <a:rPr lang="en-US" altLang="zh-CN" dirty="0"/>
              <a:t>-</a:t>
            </a:r>
            <a:r>
              <a:rPr lang="zh-CN" altLang="zh-CN" dirty="0"/>
              <a:t>情报回收</a:t>
            </a:r>
          </a:p>
          <a:p>
            <a:r>
              <a:rPr lang="en-US" altLang="zh-CN" dirty="0"/>
              <a:t> </a:t>
            </a:r>
          </a:p>
          <a:p>
            <a:endParaRPr lang="zh-CN" altLang="zh-CN" dirty="0"/>
          </a:p>
          <a:p>
            <a:r>
              <a:rPr lang="en-US" altLang="zh-CN" dirty="0"/>
              <a:t>1.</a:t>
            </a:r>
            <a:r>
              <a:rPr lang="zh-CN" altLang="zh-CN" dirty="0"/>
              <a:t>收集目标的邮箱和行为习惯、关注热点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编写文案</a:t>
            </a:r>
            <a:endParaRPr lang="zh-CN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zh-CN" dirty="0"/>
              <a:t>正文的恶意链接 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zh-CN" dirty="0"/>
              <a:t>附件夹带木马（</a:t>
            </a:r>
            <a:r>
              <a:rPr lang="en-US" altLang="zh-CN" dirty="0"/>
              <a:t>pc mobile</a:t>
            </a:r>
            <a:r>
              <a:rPr lang="zh-CN" altLang="zh-CN" dirty="0"/>
              <a:t>）</a:t>
            </a:r>
          </a:p>
          <a:p>
            <a:r>
              <a:rPr lang="zh-CN" altLang="zh-CN" dirty="0"/>
              <a:t>针对韩国人员投放</a:t>
            </a:r>
            <a:r>
              <a:rPr lang="en-US" altLang="zh-CN" dirty="0"/>
              <a:t>HWP</a:t>
            </a:r>
            <a:r>
              <a:rPr lang="zh-CN" altLang="zh-CN" dirty="0"/>
              <a:t>文档，针对巴基斯坦地区投放</a:t>
            </a:r>
            <a:r>
              <a:rPr lang="en-US" altLang="zh-CN" dirty="0" err="1"/>
              <a:t>InPage</a:t>
            </a:r>
            <a:r>
              <a:rPr lang="zh-CN" altLang="zh-CN" dirty="0"/>
              <a:t>文档，</a:t>
            </a:r>
            <a:endParaRPr lang="en-US" altLang="zh-CN" dirty="0"/>
          </a:p>
          <a:p>
            <a:r>
              <a:rPr lang="zh-CN" altLang="zh-CN" dirty="0"/>
              <a:t>或者针对工程建筑行业人员投放恶意的</a:t>
            </a:r>
            <a:r>
              <a:rPr lang="en-US" altLang="zh-CN" dirty="0"/>
              <a:t>AutoCAD</a:t>
            </a:r>
            <a:r>
              <a:rPr lang="zh-CN" altLang="zh-CN" dirty="0"/>
              <a:t>文档</a:t>
            </a:r>
            <a:endParaRPr lang="en-US" altLang="zh-CN" dirty="0"/>
          </a:p>
          <a:p>
            <a:endParaRPr lang="zh-CN" altLang="zh-CN" dirty="0"/>
          </a:p>
          <a:p>
            <a:r>
              <a:rPr lang="en-US" altLang="zh-CN" dirty="0"/>
              <a:t> 3.</a:t>
            </a:r>
            <a:r>
              <a:rPr lang="zh-CN" altLang="zh-CN" dirty="0"/>
              <a:t>伪造的源邮箱地址或者具有迷惑性的邮箱地址</a:t>
            </a:r>
            <a:r>
              <a:rPr lang="zh-CN" altLang="en-US" dirty="0"/>
              <a:t>发送邮件</a:t>
            </a:r>
            <a:endParaRPr lang="en-US" altLang="zh-CN" dirty="0"/>
          </a:p>
          <a:p>
            <a:endParaRPr lang="zh-CN" altLang="zh-CN" dirty="0"/>
          </a:p>
          <a:p>
            <a:r>
              <a:rPr lang="en-US" altLang="zh-CN" dirty="0"/>
              <a:t> 4.C&amp;C</a:t>
            </a:r>
            <a:r>
              <a:rPr lang="zh-CN" altLang="zh-CN" dirty="0"/>
              <a:t>服务器回收信息（</a:t>
            </a:r>
            <a:r>
              <a:rPr lang="en-US" altLang="zh-CN" dirty="0"/>
              <a:t>Command and Control Server</a:t>
            </a:r>
            <a:r>
              <a:rPr lang="zh-CN" altLang="zh-CN" dirty="0"/>
              <a:t>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629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3D510BC-8D81-48F9-AE00-80BD5AFABE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3047" y="160337"/>
            <a:ext cx="5030153" cy="32686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D971D7-22B5-49D6-8106-E956B691F4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22925" y="279400"/>
            <a:ext cx="4095750" cy="1752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ADE0B3B-B411-41FE-B441-6809D531A9B8}"/>
              </a:ext>
            </a:extLst>
          </p:cNvPr>
          <p:cNvSpPr txBox="1"/>
          <p:nvPr/>
        </p:nvSpPr>
        <p:spPr>
          <a:xfrm>
            <a:off x="5765800" y="2400300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模仿官网域名的邮件地址</a:t>
            </a:r>
            <a:endParaRPr lang="en-US" altLang="zh-CN" dirty="0"/>
          </a:p>
          <a:p>
            <a:r>
              <a:rPr lang="zh-CN" altLang="en-US" dirty="0"/>
              <a:t>迷惑性的文案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08F627-D630-464F-A733-12D911F2A75B}"/>
              </a:ext>
            </a:extLst>
          </p:cNvPr>
          <p:cNvSpPr txBox="1"/>
          <p:nvPr/>
        </p:nvSpPr>
        <p:spPr>
          <a:xfrm>
            <a:off x="406400" y="4140200"/>
            <a:ext cx="56541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2014</a:t>
            </a:r>
            <a:r>
              <a:rPr lang="zh-CN" altLang="zh-CN" dirty="0"/>
              <a:t>年</a:t>
            </a:r>
            <a:r>
              <a:rPr lang="en-US" altLang="zh-CN" dirty="0"/>
              <a:t>5</a:t>
            </a:r>
            <a:r>
              <a:rPr lang="zh-CN" altLang="zh-CN" dirty="0"/>
              <a:t>月</a:t>
            </a:r>
            <a:r>
              <a:rPr lang="en-US" altLang="zh-CN" dirty="0"/>
              <a:t>22</a:t>
            </a:r>
            <a:r>
              <a:rPr lang="zh-CN" altLang="zh-CN" dirty="0"/>
              <a:t>日，中国新疆乌鲁木齐发生了暴恐事件。</a:t>
            </a:r>
            <a:endParaRPr lang="en-US" altLang="zh-CN" dirty="0"/>
          </a:p>
          <a:p>
            <a:r>
              <a:rPr lang="zh-CN" altLang="zh-CN" dirty="0"/>
              <a:t>而</a:t>
            </a:r>
            <a:r>
              <a:rPr lang="en-US" altLang="zh-CN" dirty="0"/>
              <a:t>5</a:t>
            </a:r>
            <a:r>
              <a:rPr lang="zh-CN" altLang="zh-CN" dirty="0"/>
              <a:t>月</a:t>
            </a:r>
            <a:r>
              <a:rPr lang="en-US" altLang="zh-CN" dirty="0"/>
              <a:t>28</a:t>
            </a:r>
            <a:r>
              <a:rPr lang="zh-CN" altLang="zh-CN" dirty="0"/>
              <a:t>日，捕获到了一个名为</a:t>
            </a:r>
            <a:endParaRPr lang="en-US" altLang="zh-CN" dirty="0"/>
          </a:p>
          <a:p>
            <a:r>
              <a:rPr lang="en-US" altLang="zh-CN" dirty="0"/>
              <a:t>“</a:t>
            </a:r>
            <a:r>
              <a:rPr lang="zh-CN" altLang="zh-CN" dirty="0"/>
              <a:t>最新新疆暴动照片与信</a:t>
            </a:r>
            <a:r>
              <a:rPr lang="en-US" altLang="zh-CN" dirty="0"/>
              <a:t>.jpg.exe”</a:t>
            </a:r>
            <a:r>
              <a:rPr lang="zh-CN" altLang="zh-CN" dirty="0"/>
              <a:t>的钓鱼文件通过</a:t>
            </a:r>
            <a:endParaRPr lang="en-US" altLang="zh-CN" dirty="0"/>
          </a:p>
          <a:p>
            <a:r>
              <a:rPr lang="zh-CN" altLang="zh-CN" dirty="0"/>
              <a:t>电子邮箱进行发送。</a:t>
            </a:r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C8D4993-A61E-4291-93D4-A97F41C7B9B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3692525"/>
            <a:ext cx="40767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32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000CFF5-3BA4-4DED-A4F2-AB2352752C9E}"/>
              </a:ext>
            </a:extLst>
          </p:cNvPr>
          <p:cNvSpPr txBox="1"/>
          <p:nvPr/>
        </p:nvSpPr>
        <p:spPr>
          <a:xfrm>
            <a:off x="469900" y="647700"/>
            <a:ext cx="100142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2014</a:t>
            </a:r>
            <a:r>
              <a:rPr lang="zh-CN" altLang="zh-CN" dirty="0"/>
              <a:t>年至</a:t>
            </a:r>
            <a:r>
              <a:rPr lang="en-US" altLang="zh-CN" dirty="0"/>
              <a:t>2015</a:t>
            </a:r>
            <a:r>
              <a:rPr lang="zh-CN" altLang="zh-CN" dirty="0"/>
              <a:t>年间，中国政府出台了《公务员工资改革新方案》，</a:t>
            </a:r>
            <a:endParaRPr lang="en-US" altLang="zh-CN" dirty="0"/>
          </a:p>
          <a:p>
            <a:r>
              <a:rPr lang="zh-CN" altLang="zh-CN" dirty="0"/>
              <a:t>该方案直接影响政府机关从业人员。中国约有</a:t>
            </a:r>
            <a:r>
              <a:rPr lang="en-US" altLang="zh-CN" dirty="0"/>
              <a:t>700</a:t>
            </a:r>
            <a:r>
              <a:rPr lang="zh-CN" altLang="zh-CN" dirty="0"/>
              <a:t>多万公务员，公务员工资改革很长一段时间内，</a:t>
            </a:r>
            <a:endParaRPr lang="en-US" altLang="zh-CN" dirty="0"/>
          </a:p>
          <a:p>
            <a:r>
              <a:rPr lang="zh-CN" altLang="zh-CN" dirty="0"/>
              <a:t>是政府机关人员舆论的热点话题。</a:t>
            </a:r>
          </a:p>
          <a:p>
            <a:r>
              <a:rPr lang="en-US" altLang="zh-CN" dirty="0"/>
              <a:t>2014</a:t>
            </a:r>
            <a:r>
              <a:rPr lang="zh-CN" altLang="zh-CN" dirty="0"/>
              <a:t>年</a:t>
            </a:r>
            <a:r>
              <a:rPr lang="en-US" altLang="zh-CN" dirty="0"/>
              <a:t>9</a:t>
            </a:r>
            <a:r>
              <a:rPr lang="zh-CN" altLang="zh-CN" dirty="0"/>
              <a:t>月</a:t>
            </a:r>
            <a:r>
              <a:rPr lang="en-US" altLang="zh-CN" dirty="0"/>
              <a:t>9</a:t>
            </a:r>
            <a:r>
              <a:rPr lang="zh-CN" altLang="zh-CN" dirty="0"/>
              <a:t>日，截获名为</a:t>
            </a:r>
            <a:r>
              <a:rPr lang="en-US" altLang="zh-CN" dirty="0"/>
              <a:t>“</a:t>
            </a:r>
            <a:r>
              <a:rPr lang="zh-CN" altLang="zh-CN" dirty="0"/>
              <a:t>工资制度以及特殊津贴</a:t>
            </a:r>
            <a:r>
              <a:rPr lang="en-US" altLang="zh-CN" dirty="0"/>
              <a:t>.exe”</a:t>
            </a:r>
            <a:r>
              <a:rPr lang="zh-CN" altLang="zh-CN" dirty="0"/>
              <a:t>的恶意邮件附件；</a:t>
            </a:r>
            <a:endParaRPr lang="en-US" altLang="zh-CN" dirty="0"/>
          </a:p>
          <a:p>
            <a:r>
              <a:rPr lang="en-US" altLang="zh-CN" dirty="0"/>
              <a:t>2014</a:t>
            </a:r>
            <a:r>
              <a:rPr lang="zh-CN" altLang="zh-CN" dirty="0"/>
              <a:t>年</a:t>
            </a:r>
            <a:r>
              <a:rPr lang="en-US" altLang="zh-CN" dirty="0"/>
              <a:t>11</a:t>
            </a:r>
            <a:r>
              <a:rPr lang="zh-CN" altLang="zh-CN" dirty="0"/>
              <a:t>月</a:t>
            </a:r>
            <a:r>
              <a:rPr lang="en-US" altLang="zh-CN" dirty="0"/>
              <a:t>5</a:t>
            </a:r>
            <a:r>
              <a:rPr lang="zh-CN" altLang="zh-CN" dirty="0"/>
              <a:t>日，又截获名为</a:t>
            </a:r>
            <a:r>
              <a:rPr lang="en-US" altLang="zh-CN" dirty="0"/>
              <a:t>“</a:t>
            </a:r>
            <a:r>
              <a:rPr lang="zh-CN" altLang="zh-CN" dirty="0"/>
              <a:t>工资待遇政策的通知</a:t>
            </a:r>
            <a:r>
              <a:rPr lang="en-US" altLang="zh-CN" dirty="0"/>
              <a:t>.exe”</a:t>
            </a:r>
            <a:r>
              <a:rPr lang="zh-CN" altLang="zh-CN" dirty="0"/>
              <a:t>的恶意邮件附件。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EECF46-D1F1-4312-8CBC-7F926F11D2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6430" y="2871787"/>
            <a:ext cx="1907540" cy="1419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680B41-82B9-4887-86E1-3F2FB449FD10}"/>
              </a:ext>
            </a:extLst>
          </p:cNvPr>
          <p:cNvSpPr txBox="1"/>
          <p:nvPr/>
        </p:nvSpPr>
        <p:spPr>
          <a:xfrm>
            <a:off x="3975100" y="2717800"/>
            <a:ext cx="602120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常见文案：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zh-CN" dirty="0"/>
              <a:t>关于国家</a:t>
            </a:r>
            <a:r>
              <a:rPr lang="en-US" altLang="zh-CN" dirty="0"/>
              <a:t>***</a:t>
            </a:r>
            <a:r>
              <a:rPr lang="zh-CN" altLang="zh-CN" dirty="0"/>
              <a:t>研究中心工程建设的函</a:t>
            </a:r>
            <a:r>
              <a:rPr lang="en-US" altLang="zh-CN" dirty="0"/>
              <a:t>.exe</a:t>
            </a:r>
            <a:endParaRPr lang="zh-CN" altLang="zh-CN" dirty="0"/>
          </a:p>
          <a:p>
            <a:r>
              <a:rPr lang="zh-CN" altLang="zh-CN" dirty="0"/>
              <a:t>国家</a:t>
            </a:r>
            <a:r>
              <a:rPr lang="en-US" altLang="zh-CN" dirty="0"/>
              <a:t>**</a:t>
            </a:r>
            <a:r>
              <a:rPr lang="zh-CN" altLang="zh-CN" dirty="0"/>
              <a:t>局的紧急通报</a:t>
            </a:r>
            <a:r>
              <a:rPr lang="en-US" altLang="zh-CN" dirty="0"/>
              <a:t>.exe</a:t>
            </a:r>
            <a:endParaRPr lang="zh-CN" altLang="zh-CN" dirty="0"/>
          </a:p>
          <a:p>
            <a:r>
              <a:rPr lang="zh-CN" altLang="zh-CN" dirty="0"/>
              <a:t>最新新疆暴动照片与信息</a:t>
            </a:r>
            <a:r>
              <a:rPr lang="en-US" altLang="zh-CN" dirty="0"/>
              <a:t>.jpg.exe</a:t>
            </a:r>
            <a:endParaRPr lang="zh-CN" altLang="zh-CN" dirty="0"/>
          </a:p>
          <a:p>
            <a:r>
              <a:rPr lang="zh-CN" altLang="zh-CN" dirty="0"/>
              <a:t>本周工作小结及下周工作计划</a:t>
            </a:r>
            <a:r>
              <a:rPr lang="en-US" altLang="zh-CN" dirty="0"/>
              <a:t>.exe</a:t>
            </a:r>
            <a:endParaRPr lang="zh-CN" altLang="zh-CN" dirty="0"/>
          </a:p>
          <a:p>
            <a:r>
              <a:rPr lang="en-US" altLang="zh-CN" dirty="0"/>
              <a:t>***</a:t>
            </a:r>
            <a:r>
              <a:rPr lang="zh-CN" altLang="zh-CN" dirty="0"/>
              <a:t>厅关于印发《</a:t>
            </a:r>
            <a:r>
              <a:rPr lang="en-US" altLang="zh-CN" dirty="0"/>
              <a:t>2014</a:t>
            </a:r>
            <a:r>
              <a:rPr lang="zh-CN" altLang="zh-CN" dirty="0"/>
              <a:t>年</a:t>
            </a:r>
            <a:r>
              <a:rPr lang="en-US" altLang="zh-CN" dirty="0"/>
              <a:t>***</a:t>
            </a:r>
            <a:r>
              <a:rPr lang="zh-CN" altLang="zh-CN" dirty="0"/>
              <a:t>应急管理工作要点》的通知</a:t>
            </a:r>
            <a:r>
              <a:rPr lang="en-US" altLang="zh-CN" dirty="0"/>
              <a:t>.exe</a:t>
            </a:r>
            <a:endParaRPr lang="zh-CN" altLang="zh-CN" dirty="0"/>
          </a:p>
          <a:p>
            <a:r>
              <a:rPr lang="en-US" altLang="zh-CN" dirty="0"/>
              <a:t>2015</a:t>
            </a:r>
            <a:r>
              <a:rPr lang="zh-CN" altLang="zh-CN" dirty="0"/>
              <a:t>年</a:t>
            </a:r>
            <a:r>
              <a:rPr lang="en-US" altLang="zh-CN" dirty="0"/>
              <a:t>1</a:t>
            </a:r>
            <a:r>
              <a:rPr lang="zh-CN" altLang="zh-CN" dirty="0"/>
              <a:t>月</a:t>
            </a:r>
            <a:r>
              <a:rPr lang="en-US" altLang="zh-CN" dirty="0"/>
              <a:t>12</a:t>
            </a:r>
            <a:r>
              <a:rPr lang="zh-CN" altLang="zh-CN" dirty="0"/>
              <a:t>日下发的紧急通知</a:t>
            </a:r>
            <a:r>
              <a:rPr lang="en-US" altLang="zh-CN" dirty="0"/>
              <a:t>.exe</a:t>
            </a:r>
            <a:endParaRPr lang="zh-CN" altLang="zh-CN" dirty="0"/>
          </a:p>
          <a:p>
            <a:r>
              <a:rPr lang="zh-CN" altLang="zh-CN" dirty="0"/>
              <a:t>商量好的合同</a:t>
            </a:r>
            <a:r>
              <a:rPr lang="en-US" altLang="zh-CN" dirty="0"/>
              <a:t>.exe</a:t>
            </a:r>
            <a:endParaRPr lang="zh-CN" altLang="zh-CN" dirty="0"/>
          </a:p>
          <a:p>
            <a:r>
              <a:rPr lang="en-US" altLang="zh-CN" dirty="0"/>
              <a:t>***</a:t>
            </a:r>
            <a:r>
              <a:rPr lang="zh-CN" altLang="zh-CN" dirty="0"/>
              <a:t>部关于开展</a:t>
            </a:r>
            <a:r>
              <a:rPr lang="en-US" altLang="zh-CN" dirty="0"/>
              <a:t>2015</a:t>
            </a:r>
            <a:r>
              <a:rPr lang="zh-CN" altLang="zh-CN" dirty="0"/>
              <a:t>年</a:t>
            </a:r>
            <a:r>
              <a:rPr lang="en-US" altLang="zh-CN" dirty="0"/>
              <a:t>***</a:t>
            </a:r>
            <a:r>
              <a:rPr lang="zh-CN" altLang="zh-CN" dirty="0"/>
              <a:t>调查工作的通知</a:t>
            </a:r>
            <a:r>
              <a:rPr lang="en-US" altLang="zh-CN" dirty="0"/>
              <a:t>.exe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1103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1A06070-27F7-4934-8C94-47809858C06F}"/>
              </a:ext>
            </a:extLst>
          </p:cNvPr>
          <p:cNvSpPr txBox="1"/>
          <p:nvPr/>
        </p:nvSpPr>
        <p:spPr>
          <a:xfrm>
            <a:off x="1193800" y="342900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b="1" dirty="0"/>
              <a:t>轰炸机——水坑攻击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8B0929-3D67-4B11-8A37-43C485BC0D30}"/>
              </a:ext>
            </a:extLst>
          </p:cNvPr>
          <p:cNvSpPr txBox="1"/>
          <p:nvPr/>
        </p:nvSpPr>
        <p:spPr>
          <a:xfrm>
            <a:off x="1193800" y="1054100"/>
            <a:ext cx="895629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非洲大草原</a:t>
            </a:r>
            <a:r>
              <a:rPr lang="en-US" altLang="zh-CN" dirty="0"/>
              <a:t>——</a:t>
            </a:r>
            <a:r>
              <a:rPr lang="zh-CN" altLang="zh-CN" dirty="0"/>
              <a:t>必经之路设埋伏</a:t>
            </a:r>
            <a:endParaRPr lang="en-US" altLang="zh-CN" dirty="0"/>
          </a:p>
          <a:p>
            <a:endParaRPr lang="zh-CN" altLang="zh-CN" dirty="0"/>
          </a:p>
          <a:p>
            <a:r>
              <a:rPr lang="zh-CN" altLang="zh-CN" dirty="0"/>
              <a:t>攻下目标经常访问的站点并植入恶意程序（证书驱动、客户端软件），替换站内链接，</a:t>
            </a:r>
            <a:endParaRPr lang="en-US" altLang="zh-CN" dirty="0"/>
          </a:p>
          <a:p>
            <a:r>
              <a:rPr lang="zh-CN" altLang="zh-CN" dirty="0"/>
              <a:t>插入恶意</a:t>
            </a:r>
            <a:r>
              <a:rPr lang="en-US" altLang="zh-CN" dirty="0" err="1"/>
              <a:t>js</a:t>
            </a:r>
            <a:r>
              <a:rPr lang="zh-CN" altLang="zh-CN" dirty="0"/>
              <a:t>（伪装成</a:t>
            </a:r>
            <a:r>
              <a:rPr lang="en-US" altLang="zh-CN" dirty="0"/>
              <a:t>flash</a:t>
            </a:r>
            <a:r>
              <a:rPr lang="zh-CN" altLang="zh-CN" dirty="0"/>
              <a:t>更新程序）或指向病毒下载链接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例子：</a:t>
            </a:r>
            <a:endParaRPr lang="en-US" altLang="zh-CN" dirty="0"/>
          </a:p>
          <a:p>
            <a:endParaRPr lang="en-US" altLang="zh-CN" dirty="0"/>
          </a:p>
          <a:p>
            <a:endParaRPr lang="zh-CN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D1ECCD-F218-4F75-A6B2-248EC356C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776" y="3639423"/>
            <a:ext cx="3109870" cy="23439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63E406-ADA5-4503-BDD3-023697EF93B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19390" y="3295778"/>
            <a:ext cx="4372610" cy="1943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771F4E3-9DF3-477E-825C-0D0485F29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060" y="3295778"/>
            <a:ext cx="2396874" cy="22835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E21CD24-14C1-4E1F-96EF-23B3C6D5B268}"/>
              </a:ext>
            </a:extLst>
          </p:cNvPr>
          <p:cNvSpPr txBox="1"/>
          <p:nvPr/>
        </p:nvSpPr>
        <p:spPr>
          <a:xfrm>
            <a:off x="734291" y="598336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某单位下载站：正常软件被绑马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FC28EF-A417-4AD7-B3F0-4ADF576F6DBE}"/>
              </a:ext>
            </a:extLst>
          </p:cNvPr>
          <p:cNvSpPr txBox="1"/>
          <p:nvPr/>
        </p:nvSpPr>
        <p:spPr>
          <a:xfrm>
            <a:off x="6589375" y="6168027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伪造</a:t>
            </a:r>
            <a:r>
              <a:rPr lang="en-US" altLang="zh-CN" dirty="0"/>
              <a:t>flash</a:t>
            </a:r>
            <a:r>
              <a:rPr lang="zh-CN" altLang="en-US" dirty="0"/>
              <a:t>更新</a:t>
            </a:r>
          </a:p>
        </p:txBody>
      </p:sp>
    </p:spTree>
    <p:extLst>
      <p:ext uri="{BB962C8B-B14F-4D97-AF65-F5344CB8AC3E}">
        <p14:creationId xmlns:p14="http://schemas.microsoft.com/office/powerpoint/2010/main" val="289958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BEB91D6-4988-4D28-A3B4-1111729D34BE}"/>
              </a:ext>
            </a:extLst>
          </p:cNvPr>
          <p:cNvSpPr txBox="1"/>
          <p:nvPr/>
        </p:nvSpPr>
        <p:spPr>
          <a:xfrm>
            <a:off x="787400" y="812800"/>
            <a:ext cx="1040060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一个政府站点，主要面向海洋相关研究类人员、专家提供文献下载、相关时事通告等功能。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zh-CN" dirty="0"/>
              <a:t>新疆</a:t>
            </a:r>
            <a:r>
              <a:rPr lang="en-US" altLang="zh-CN" dirty="0"/>
              <a:t>522</a:t>
            </a:r>
            <a:r>
              <a:rPr lang="zh-CN" altLang="zh-CN" dirty="0"/>
              <a:t>暴恐事件的第二天</a:t>
            </a:r>
            <a:r>
              <a:rPr lang="zh-CN" altLang="en-US" dirty="0"/>
              <a:t>，</a:t>
            </a:r>
            <a:r>
              <a:rPr lang="zh-CN" altLang="zh-CN" dirty="0"/>
              <a:t>在用户访问公告信息时会被重定向到一个攻击者控制的网站，</a:t>
            </a:r>
            <a:endParaRPr lang="en-US" altLang="zh-CN" dirty="0"/>
          </a:p>
          <a:p>
            <a:r>
              <a:rPr lang="zh-CN" altLang="zh-CN" dirty="0"/>
              <a:t>提示下载某个看起来是新闻的文件</a:t>
            </a:r>
            <a:r>
              <a:rPr lang="zh-CN" altLang="en-US" dirty="0"/>
              <a:t>（</a:t>
            </a:r>
            <a:r>
              <a:rPr lang="zh-CN" altLang="zh-CN" dirty="0"/>
              <a:t>乌鲁木齐</a:t>
            </a:r>
            <a:r>
              <a:rPr lang="en-US" altLang="zh-CN" dirty="0"/>
              <a:t>7</a:t>
            </a:r>
            <a:r>
              <a:rPr lang="zh-CN" altLang="zh-CN" dirty="0"/>
              <a:t>时</a:t>
            </a:r>
            <a:r>
              <a:rPr lang="en-US" altLang="zh-CN" dirty="0"/>
              <a:t>50</a:t>
            </a:r>
            <a:r>
              <a:rPr lang="zh-CN" altLang="zh-CN" dirty="0"/>
              <a:t>分发生爆炸致多人伤亡</a:t>
            </a:r>
            <a:r>
              <a:rPr lang="en-US" altLang="zh-CN" dirty="0"/>
              <a:t>.</a:t>
            </a:r>
            <a:r>
              <a:rPr lang="en-US" altLang="zh-CN" dirty="0" err="1"/>
              <a:t>rar</a:t>
            </a:r>
            <a:r>
              <a:rPr lang="zh-CN" altLang="en-US" dirty="0"/>
              <a:t>）</a:t>
            </a:r>
            <a:r>
              <a:rPr lang="zh-CN" altLang="zh-CN" dirty="0"/>
              <a:t>压缩包给用户下载，</a:t>
            </a:r>
            <a:endParaRPr lang="en-US" altLang="zh-CN" dirty="0"/>
          </a:p>
          <a:p>
            <a:r>
              <a:rPr lang="zh-CN" altLang="zh-CN" dirty="0"/>
              <a:t>而该压缩包文件内含的就是</a:t>
            </a:r>
            <a:r>
              <a:rPr lang="en-US" altLang="zh-CN" dirty="0"/>
              <a:t>APT</a:t>
            </a:r>
            <a:r>
              <a:rPr lang="zh-CN" altLang="zh-CN" dirty="0"/>
              <a:t>组织的特种木马。</a:t>
            </a:r>
            <a:endParaRPr lang="en-US" altLang="zh-CN" dirty="0"/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本质：</a:t>
            </a:r>
            <a:endParaRPr lang="en-US" altLang="zh-CN" b="1" dirty="0"/>
          </a:p>
          <a:p>
            <a:r>
              <a:rPr lang="zh-CN" altLang="en-US" b="1" dirty="0"/>
              <a:t>利用被攻击者对水坑站点内链接和程序的信任</a:t>
            </a:r>
            <a:endParaRPr lang="zh-CN" altLang="zh-CN" b="1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422390-94C2-429B-B24D-0AA4D052B6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76743" y="4246964"/>
            <a:ext cx="5274310" cy="187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16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161295-165E-45F7-B0B0-D618B3AD485A}"/>
              </a:ext>
            </a:extLst>
          </p:cNvPr>
          <p:cNvSpPr txBox="1"/>
          <p:nvPr/>
        </p:nvSpPr>
        <p:spPr>
          <a:xfrm>
            <a:off x="609600" y="197346"/>
            <a:ext cx="757130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b="1" dirty="0"/>
              <a:t>坦克</a:t>
            </a:r>
            <a:r>
              <a:rPr lang="en-US" altLang="zh-CN" b="1" dirty="0"/>
              <a:t>——</a:t>
            </a:r>
            <a:r>
              <a:rPr lang="zh-CN" altLang="en-US" b="1" dirty="0"/>
              <a:t>渗透</a:t>
            </a:r>
            <a:r>
              <a:rPr lang="zh-CN" altLang="zh-CN" b="1" dirty="0"/>
              <a:t>目标对外服务</a:t>
            </a:r>
          </a:p>
          <a:p>
            <a:r>
              <a:rPr lang="zh-CN" altLang="zh-CN" dirty="0"/>
              <a:t>限制：如果不接壤（无对外服务）不能先发</a:t>
            </a:r>
          </a:p>
          <a:p>
            <a:r>
              <a:rPr lang="zh-CN" altLang="zh-CN" dirty="0"/>
              <a:t>进入对方领土</a:t>
            </a:r>
            <a:r>
              <a:rPr lang="en-US" altLang="zh-CN" dirty="0"/>
              <a:t>(</a:t>
            </a:r>
            <a:r>
              <a:rPr lang="zh-CN" altLang="zh-CN" dirty="0"/>
              <a:t>内网</a:t>
            </a:r>
            <a:r>
              <a:rPr lang="en-US" altLang="zh-CN" dirty="0"/>
              <a:t>)</a:t>
            </a:r>
            <a:r>
              <a:rPr lang="zh-CN" altLang="zh-CN" dirty="0"/>
              <a:t>可以使用</a:t>
            </a:r>
            <a:r>
              <a:rPr lang="zh-CN" altLang="en-US" dirty="0"/>
              <a:t>（</a:t>
            </a:r>
            <a:r>
              <a:rPr lang="en-US" altLang="zh-CN" dirty="0"/>
              <a:t>IT</a:t>
            </a:r>
            <a:r>
              <a:rPr lang="zh-CN" altLang="en-US" dirty="0"/>
              <a:t>资产：主机 网络设备 打印机）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b="1" dirty="0"/>
              <a:t>登陆舰——</a:t>
            </a:r>
            <a:r>
              <a:rPr lang="en-US" altLang="zh-CN" b="1" dirty="0"/>
              <a:t>pc</a:t>
            </a:r>
            <a:r>
              <a:rPr lang="zh-CN" altLang="zh-CN" b="1" dirty="0"/>
              <a:t>跳板</a:t>
            </a:r>
          </a:p>
          <a:p>
            <a:r>
              <a:rPr lang="en-US" altLang="zh-CN" dirty="0"/>
              <a:t>Pc</a:t>
            </a:r>
            <a:r>
              <a:rPr lang="zh-CN" altLang="zh-CN" dirty="0"/>
              <a:t>端感染，收集</a:t>
            </a:r>
            <a:r>
              <a:rPr lang="en-US" altLang="zh-CN" dirty="0" err="1"/>
              <a:t>adb</a:t>
            </a:r>
            <a:r>
              <a:rPr lang="zh-CN" altLang="zh-CN" dirty="0"/>
              <a:t>信息，检测到移动终端则在移动端安装木马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zh-CN" altLang="zh-CN" b="1" dirty="0"/>
              <a:t>特殊武器——恶意硬件</a:t>
            </a:r>
          </a:p>
          <a:p>
            <a:r>
              <a:rPr lang="zh-CN" altLang="zh-CN" dirty="0"/>
              <a:t>硬件设配线下部署在目标网络环境中，该设备中间人方式劫持网络流量，</a:t>
            </a:r>
            <a:endParaRPr lang="en-US" altLang="zh-CN" dirty="0"/>
          </a:p>
          <a:p>
            <a:r>
              <a:rPr lang="zh-CN" altLang="zh-CN" dirty="0"/>
              <a:t>替换或捆绑木马到常用软件的更新程序</a:t>
            </a:r>
          </a:p>
          <a:p>
            <a:r>
              <a:rPr lang="zh-CN" altLang="zh-CN" dirty="0"/>
              <a:t>前提：不对更新包签名做校验</a:t>
            </a:r>
          </a:p>
          <a:p>
            <a:endParaRPr lang="en-US" altLang="zh-CN" b="1" dirty="0"/>
          </a:p>
          <a:p>
            <a:r>
              <a:rPr lang="zh-CN" altLang="zh-CN" b="1" dirty="0"/>
              <a:t>战略支援</a:t>
            </a:r>
            <a:r>
              <a:rPr lang="zh-CN" altLang="en-US" b="1" dirty="0"/>
              <a:t>力量</a:t>
            </a:r>
            <a:r>
              <a:rPr lang="en-US" altLang="zh-CN" b="1" dirty="0"/>
              <a:t>——</a:t>
            </a:r>
            <a:r>
              <a:rPr lang="zh-CN" altLang="zh-CN" b="1" dirty="0"/>
              <a:t>社工与情报</a:t>
            </a:r>
          </a:p>
          <a:p>
            <a:r>
              <a:rPr lang="zh-CN" altLang="zh-CN" dirty="0"/>
              <a:t>欺骗 贿赂 心理战 间谍</a:t>
            </a:r>
          </a:p>
          <a:p>
            <a:r>
              <a:rPr lang="zh-CN" altLang="zh-CN" dirty="0"/>
              <a:t>组织情报 时政信息 社交网络 地下信息 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CBBF7C-3A93-4503-B401-971C31445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232" y="872836"/>
            <a:ext cx="2512203" cy="27232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08B417-0B3A-42A9-AF1C-99B6A62EA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564" y="4347424"/>
            <a:ext cx="2652170" cy="251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44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192E12-3E57-4049-A4C4-02BAD28F138E}"/>
              </a:ext>
            </a:extLst>
          </p:cNvPr>
          <p:cNvSpPr txBox="1"/>
          <p:nvPr/>
        </p:nvSpPr>
        <p:spPr>
          <a:xfrm>
            <a:off x="900545" y="720436"/>
            <a:ext cx="8049063" cy="5539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类比战争</a:t>
            </a:r>
            <a:r>
              <a:rPr lang="en-US" altLang="zh-CN" sz="2400" b="1" dirty="0"/>
              <a:t>——</a:t>
            </a:r>
            <a:r>
              <a:rPr lang="zh-CN" altLang="zh-CN" sz="2400" b="1" dirty="0"/>
              <a:t>前线指挥部：</a:t>
            </a:r>
            <a:endParaRPr lang="en-US" altLang="zh-CN" sz="2400" b="1" dirty="0"/>
          </a:p>
          <a:p>
            <a:endParaRPr lang="zh-CN" altLang="zh-CN" sz="2400" b="1" dirty="0"/>
          </a:p>
          <a:p>
            <a:r>
              <a:rPr lang="en-US" altLang="zh-CN" b="1" dirty="0"/>
              <a:t>C&amp;C</a:t>
            </a:r>
            <a:r>
              <a:rPr lang="zh-CN" altLang="en-US" b="1" dirty="0"/>
              <a:t>（</a:t>
            </a:r>
            <a:r>
              <a:rPr lang="en-US" altLang="zh-CN" b="1" dirty="0" err="1"/>
              <a:t>Command&amp;Control</a:t>
            </a:r>
            <a:r>
              <a:rPr lang="zh-CN" altLang="en-US" b="1" dirty="0"/>
              <a:t>）</a:t>
            </a:r>
            <a:endParaRPr lang="zh-CN" altLang="zh-CN" b="1" dirty="0"/>
          </a:p>
          <a:p>
            <a:r>
              <a:rPr lang="zh-CN" altLang="zh-CN" dirty="0"/>
              <a:t>境外动态域名服务商（</a:t>
            </a:r>
            <a:r>
              <a:rPr lang="en-US" altLang="zh-CN" dirty="0" err="1"/>
              <a:t>ChangeIP</a:t>
            </a:r>
            <a:r>
              <a:rPr lang="en-US" altLang="zh-CN" dirty="0"/>
              <a:t> </a:t>
            </a:r>
            <a:r>
              <a:rPr lang="en-US" altLang="zh-CN" dirty="0" err="1"/>
              <a:t>DynDNS</a:t>
            </a:r>
            <a:r>
              <a:rPr lang="zh-CN" altLang="zh-CN" dirty="0"/>
              <a:t>）</a:t>
            </a:r>
            <a:r>
              <a:rPr lang="en-US" altLang="zh-CN" dirty="0"/>
              <a:t>-</a:t>
            </a:r>
            <a:r>
              <a:rPr lang="zh-CN" altLang="zh-CN" dirty="0"/>
              <a:t>无</a:t>
            </a:r>
            <a:r>
              <a:rPr lang="en-US" altLang="zh-CN" dirty="0" err="1"/>
              <a:t>whois</a:t>
            </a:r>
            <a:r>
              <a:rPr lang="en-US" altLang="zh-CN" dirty="0"/>
              <a:t> </a:t>
            </a:r>
            <a:r>
              <a:rPr lang="zh-CN" altLang="zh-CN" dirty="0"/>
              <a:t>难溯源</a:t>
            </a:r>
          </a:p>
          <a:p>
            <a:r>
              <a:rPr lang="zh-CN" altLang="en-US" dirty="0"/>
              <a:t>域名</a:t>
            </a:r>
            <a:r>
              <a:rPr lang="zh-CN" altLang="zh-CN" dirty="0"/>
              <a:t>模仿邮箱</a:t>
            </a:r>
            <a:r>
              <a:rPr lang="zh-CN" altLang="en-US" dirty="0"/>
              <a:t>提供商</a:t>
            </a:r>
            <a:r>
              <a:rPr lang="zh-CN" altLang="zh-CN" dirty="0"/>
              <a:t> 模仿杀毒软件厂商 模仿互联网公司</a:t>
            </a:r>
            <a:endParaRPr lang="en-US" altLang="zh-CN" dirty="0"/>
          </a:p>
          <a:p>
            <a:r>
              <a:rPr lang="en-US" altLang="zh-CN" dirty="0" err="1"/>
              <a:t>GetExpiredDomains</a:t>
            </a:r>
            <a:r>
              <a:rPr lang="en-US" altLang="zh-CN" dirty="0"/>
              <a:t>   DGA</a:t>
            </a:r>
          </a:p>
          <a:p>
            <a:endParaRPr lang="en-US" altLang="zh-CN" dirty="0"/>
          </a:p>
          <a:p>
            <a:r>
              <a:rPr lang="en-US" altLang="zh-CN" dirty="0" err="1"/>
              <a:t>Dns</a:t>
            </a:r>
            <a:r>
              <a:rPr lang="en-US" altLang="zh-CN" dirty="0"/>
              <a:t> ftp https </a:t>
            </a:r>
            <a:r>
              <a:rPr lang="en-US" altLang="zh-CN" dirty="0" err="1"/>
              <a:t>tcp</a:t>
            </a:r>
            <a:r>
              <a:rPr lang="zh-CN" altLang="en-US" dirty="0"/>
              <a:t>协议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保证</a:t>
            </a:r>
            <a:r>
              <a:rPr lang="en-US" altLang="zh-CN" dirty="0">
                <a:solidFill>
                  <a:srgbClr val="FF0000"/>
                </a:solidFill>
              </a:rPr>
              <a:t>c2 </a:t>
            </a:r>
            <a:r>
              <a:rPr lang="zh-CN" altLang="en-US" dirty="0">
                <a:solidFill>
                  <a:srgbClr val="FF0000"/>
                </a:solidFill>
              </a:rPr>
              <a:t>服务器的安全和整体链路安全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很多</a:t>
            </a:r>
            <a:r>
              <a:rPr lang="en-US" altLang="zh-CN" dirty="0">
                <a:solidFill>
                  <a:srgbClr val="FF0000"/>
                </a:solidFill>
              </a:rPr>
              <a:t>APT</a:t>
            </a:r>
            <a:r>
              <a:rPr lang="zh-CN" altLang="en-US" dirty="0">
                <a:solidFill>
                  <a:srgbClr val="FF0000"/>
                </a:solidFill>
              </a:rPr>
              <a:t>报告溯源到了个人</a:t>
            </a:r>
            <a:r>
              <a:rPr lang="en-US" altLang="zh-CN" dirty="0">
                <a:solidFill>
                  <a:srgbClr val="FF0000"/>
                </a:solidFill>
              </a:rPr>
              <a:t>APT1 APT17)</a:t>
            </a:r>
          </a:p>
          <a:p>
            <a:endParaRPr lang="en-US" altLang="zh-CN" sz="2400" dirty="0"/>
          </a:p>
          <a:p>
            <a:r>
              <a:rPr lang="zh-CN" altLang="en-US" sz="2400" b="1" dirty="0"/>
              <a:t>类比战争</a:t>
            </a:r>
            <a:r>
              <a:rPr lang="en-US" altLang="zh-CN" sz="2400" b="1" dirty="0"/>
              <a:t>——</a:t>
            </a:r>
            <a:r>
              <a:rPr lang="zh-CN" altLang="zh-CN" sz="2400" b="1" dirty="0"/>
              <a:t>海外基地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zh-CN" b="1" dirty="0"/>
              <a:t>第三方平台</a:t>
            </a:r>
          </a:p>
          <a:p>
            <a:r>
              <a:rPr lang="en-US" altLang="zh-CN" dirty="0" err="1"/>
              <a:t>C&amp;c</a:t>
            </a:r>
            <a:r>
              <a:rPr lang="zh-CN" altLang="zh-CN" dirty="0"/>
              <a:t>服务器和木马存储空间使用第三方平台</a:t>
            </a:r>
          </a:p>
          <a:p>
            <a:r>
              <a:rPr lang="en-US" altLang="zh-CN" dirty="0"/>
              <a:t>Fb </a:t>
            </a:r>
            <a:r>
              <a:rPr lang="en-US" altLang="zh-CN" dirty="0" err="1"/>
              <a:t>twiter</a:t>
            </a:r>
            <a:r>
              <a:rPr lang="en-US" altLang="zh-CN" dirty="0"/>
              <a:t> </a:t>
            </a:r>
            <a:r>
              <a:rPr lang="zh-CN" altLang="zh-CN" dirty="0"/>
              <a:t>微博</a:t>
            </a:r>
            <a:r>
              <a:rPr lang="en-US" altLang="zh-CN" dirty="0"/>
              <a:t> </a:t>
            </a:r>
            <a:r>
              <a:rPr lang="en-US" altLang="zh-CN" dirty="0" err="1"/>
              <a:t>github</a:t>
            </a:r>
            <a:r>
              <a:rPr lang="en-US" altLang="zh-CN" dirty="0"/>
              <a:t> </a:t>
            </a:r>
            <a:r>
              <a:rPr lang="zh-CN" altLang="zh-CN" dirty="0"/>
              <a:t>云盘</a:t>
            </a:r>
          </a:p>
          <a:p>
            <a:r>
              <a:rPr lang="zh-CN" altLang="zh-CN" dirty="0"/>
              <a:t>发表信息时嵌入攻击指令</a:t>
            </a:r>
          </a:p>
          <a:p>
            <a:endParaRPr lang="zh-CN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77D9E9-6307-4C34-8DB0-EB7A88E4C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14" y="3400752"/>
            <a:ext cx="6090076" cy="345724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C188F20-A70C-4EC0-9C9C-E1218ACD5300}"/>
              </a:ext>
            </a:extLst>
          </p:cNvPr>
          <p:cNvSpPr txBox="1"/>
          <p:nvPr/>
        </p:nvSpPr>
        <p:spPr>
          <a:xfrm>
            <a:off x="7883237" y="3279873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C2</a:t>
            </a:r>
            <a:r>
              <a:rPr lang="zh-CN" altLang="en-US" dirty="0"/>
              <a:t>架构示例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737EB9-8DD4-49FA-8927-0B6030705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820" y="855706"/>
            <a:ext cx="4107635" cy="218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15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5F9093B-6DD8-4CB5-A6D5-9C424B0CCC12}"/>
              </a:ext>
            </a:extLst>
          </p:cNvPr>
          <p:cNvSpPr txBox="1"/>
          <p:nvPr/>
        </p:nvSpPr>
        <p:spPr>
          <a:xfrm>
            <a:off x="2628900" y="1587500"/>
            <a:ext cx="5918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1.</a:t>
            </a:r>
            <a:r>
              <a:rPr lang="zh-CN" altLang="zh-CN" sz="3200" b="1" dirty="0"/>
              <a:t>引子——震网</a:t>
            </a:r>
            <a:endParaRPr lang="en-US" altLang="zh-CN" sz="3200" b="1" dirty="0"/>
          </a:p>
          <a:p>
            <a:r>
              <a:rPr lang="en-US" altLang="zh-CN" sz="3200" b="1" dirty="0"/>
              <a:t>2.APT </a:t>
            </a:r>
            <a:r>
              <a:rPr lang="zh-CN" altLang="zh-CN" sz="3200" b="1" dirty="0"/>
              <a:t>攻击——网络战争</a:t>
            </a:r>
          </a:p>
          <a:p>
            <a:r>
              <a:rPr lang="en-US" altLang="zh-CN" sz="3200" b="1" dirty="0"/>
              <a:t>3.APT</a:t>
            </a:r>
            <a:r>
              <a:rPr lang="zh-CN" altLang="zh-CN" sz="3200" b="1" dirty="0"/>
              <a:t>防御——威胁情报与态势感知</a:t>
            </a:r>
          </a:p>
          <a:p>
            <a:r>
              <a:rPr lang="en-US" altLang="zh-CN" sz="3200" b="1" dirty="0"/>
              <a:t>4.APT</a:t>
            </a:r>
            <a:r>
              <a:rPr lang="zh-CN" altLang="zh-CN" sz="3200" b="1" dirty="0"/>
              <a:t>实例——海莲花</a:t>
            </a:r>
          </a:p>
          <a:p>
            <a:r>
              <a:rPr lang="en-US" altLang="zh-CN" sz="3200" b="1" dirty="0"/>
              <a:t>5.</a:t>
            </a:r>
            <a:r>
              <a:rPr lang="zh-CN" altLang="zh-CN" sz="3200" b="1" dirty="0"/>
              <a:t>参考</a:t>
            </a:r>
          </a:p>
          <a:p>
            <a:r>
              <a:rPr lang="en-US" altLang="zh-CN" sz="3200" dirty="0"/>
              <a:t>6.</a:t>
            </a:r>
            <a:r>
              <a:rPr lang="zh-CN" altLang="en-US" sz="3200" dirty="0"/>
              <a:t>附录</a:t>
            </a:r>
          </a:p>
        </p:txBody>
      </p:sp>
    </p:spTree>
    <p:extLst>
      <p:ext uri="{BB962C8B-B14F-4D97-AF65-F5344CB8AC3E}">
        <p14:creationId xmlns:p14="http://schemas.microsoft.com/office/powerpoint/2010/main" val="1799504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A64528E-F05E-4AC2-8832-CD6EB54A0BE2}"/>
              </a:ext>
            </a:extLst>
          </p:cNvPr>
          <p:cNvSpPr txBox="1"/>
          <p:nvPr/>
        </p:nvSpPr>
        <p:spPr>
          <a:xfrm>
            <a:off x="775855" y="845127"/>
            <a:ext cx="895629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类比战争</a:t>
            </a:r>
            <a:r>
              <a:rPr lang="en-US" altLang="zh-CN" sz="2400" b="1" dirty="0"/>
              <a:t>——</a:t>
            </a:r>
            <a:r>
              <a:rPr lang="zh-CN" altLang="zh-CN" sz="2400" b="1" dirty="0"/>
              <a:t>战略战术</a:t>
            </a:r>
            <a:endParaRPr lang="en-US" altLang="zh-CN" sz="2400" b="1" dirty="0"/>
          </a:p>
          <a:p>
            <a:endParaRPr lang="zh-CN" altLang="zh-CN" sz="2400" b="1" dirty="0"/>
          </a:p>
          <a:p>
            <a:r>
              <a:rPr lang="zh-CN" altLang="zh-CN" b="1" dirty="0"/>
              <a:t>情报收集</a:t>
            </a:r>
          </a:p>
          <a:p>
            <a:r>
              <a:rPr lang="zh-CN" altLang="zh-CN" dirty="0"/>
              <a:t>公开：</a:t>
            </a:r>
          </a:p>
          <a:p>
            <a:r>
              <a:rPr lang="zh-CN" altLang="zh-CN" dirty="0"/>
              <a:t>官方网站 官方客服端 行业网站 学术期刊 行业会议 新闻报道 社交网络 网络论坛</a:t>
            </a:r>
          </a:p>
          <a:p>
            <a:r>
              <a:rPr lang="zh-CN" altLang="zh-CN" dirty="0"/>
              <a:t>地下：</a:t>
            </a:r>
          </a:p>
          <a:p>
            <a:r>
              <a:rPr lang="zh-CN" altLang="zh-CN" dirty="0"/>
              <a:t>黑市 暗网 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b="1" dirty="0"/>
              <a:t>火力侦察</a:t>
            </a:r>
          </a:p>
          <a:p>
            <a:r>
              <a:rPr lang="zh-CN" altLang="zh-CN" dirty="0"/>
              <a:t>向目标投放恶意行为不明显的信息收集程序，判断目标的真伪、防御能力、攻击价值。</a:t>
            </a:r>
          </a:p>
          <a:p>
            <a:r>
              <a:rPr lang="zh-CN" altLang="zh-CN" dirty="0"/>
              <a:t>主机信息 网络信息 应用程序及其版本 磁盘信息 进程信息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0844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1D73B07-D8E6-44ED-8AB7-4E2B8E4BAE0E}"/>
              </a:ext>
            </a:extLst>
          </p:cNvPr>
          <p:cNvSpPr txBox="1"/>
          <p:nvPr/>
        </p:nvSpPr>
        <p:spPr>
          <a:xfrm>
            <a:off x="983673" y="817418"/>
            <a:ext cx="74622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b="1" dirty="0"/>
              <a:t>供应链攻击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震网病毒早已提前感染了</a:t>
            </a:r>
            <a:r>
              <a:rPr lang="en-US" altLang="zh-CN" dirty="0"/>
              <a:t>5</a:t>
            </a:r>
            <a:r>
              <a:rPr lang="zh-CN" altLang="zh-CN" dirty="0"/>
              <a:t>家伊朗公司，病毒埋藏在这些公司的设配中，</a:t>
            </a:r>
            <a:endParaRPr lang="en-US" altLang="zh-CN" dirty="0"/>
          </a:p>
          <a:p>
            <a:r>
              <a:rPr lang="zh-CN" altLang="zh-CN" dirty="0"/>
              <a:t>而这</a:t>
            </a:r>
            <a:r>
              <a:rPr lang="en-US" altLang="zh-CN" dirty="0"/>
              <a:t>5</a:t>
            </a:r>
            <a:r>
              <a:rPr lang="zh-CN" altLang="zh-CN" dirty="0"/>
              <a:t>家公司正是纳坦兹铀浓缩工厂的供应商。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驱动人生</a:t>
            </a:r>
            <a:r>
              <a:rPr lang="zh-CN" altLang="en-US" dirty="0"/>
              <a:t>病毒事件</a:t>
            </a:r>
            <a:r>
              <a:rPr lang="zh-CN" altLang="zh-CN" dirty="0"/>
              <a:t>和</a:t>
            </a:r>
            <a:r>
              <a:rPr lang="en-US" altLang="zh-CN" dirty="0" err="1"/>
              <a:t>xcodeghost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59081D-AEC2-48E2-AC5C-E657E8B467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34017" y="1975427"/>
            <a:ext cx="5274310" cy="4660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4DF5034-0594-4B28-97A0-6424298A7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628" y="2968990"/>
            <a:ext cx="3964067" cy="26737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9F55F7-C388-4D16-BD02-FE274E2F3926}"/>
              </a:ext>
            </a:extLst>
          </p:cNvPr>
          <p:cNvSpPr txBox="1"/>
          <p:nvPr/>
        </p:nvSpPr>
        <p:spPr>
          <a:xfrm>
            <a:off x="453873" y="6211669"/>
            <a:ext cx="8956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信息收集：</a:t>
            </a:r>
            <a:r>
              <a:rPr lang="zh-CN" altLang="zh-CN" dirty="0"/>
              <a:t>驱动人生公司内部人员的姓名、职位信息；</a:t>
            </a:r>
            <a:endParaRPr lang="en-US" altLang="zh-CN" dirty="0"/>
          </a:p>
          <a:p>
            <a:r>
              <a:rPr lang="zh-CN" altLang="zh-CN" dirty="0"/>
              <a:t>跳板机的帐号密码（未知渠道泄漏）；升级服务器配置策略；甚至包括公司的团建计划</a:t>
            </a:r>
          </a:p>
        </p:txBody>
      </p:sp>
    </p:spTree>
    <p:extLst>
      <p:ext uri="{BB962C8B-B14F-4D97-AF65-F5344CB8AC3E}">
        <p14:creationId xmlns:p14="http://schemas.microsoft.com/office/powerpoint/2010/main" val="2071092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B56C4F-F3A6-423D-93C0-115509B84915}"/>
              </a:ext>
            </a:extLst>
          </p:cNvPr>
          <p:cNvSpPr txBox="1"/>
          <p:nvPr/>
        </p:nvSpPr>
        <p:spPr>
          <a:xfrm>
            <a:off x="581891" y="845127"/>
            <a:ext cx="984115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b="1" dirty="0"/>
              <a:t>假旗行动</a:t>
            </a:r>
          </a:p>
          <a:p>
            <a:r>
              <a:rPr lang="zh-CN" altLang="zh-CN" dirty="0"/>
              <a:t>“泼脏水”——混淆 伪装 干扰</a:t>
            </a:r>
          </a:p>
          <a:p>
            <a:r>
              <a:rPr lang="zh-CN" altLang="zh-CN" dirty="0"/>
              <a:t>预设陷阱：样本文件</a:t>
            </a:r>
            <a:r>
              <a:rPr lang="en-US" altLang="zh-CN" dirty="0"/>
              <a:t> </a:t>
            </a:r>
            <a:r>
              <a:rPr lang="en-US" altLang="zh-CN" dirty="0" err="1"/>
              <a:t>c&amp;c</a:t>
            </a:r>
            <a:r>
              <a:rPr lang="en-US" altLang="zh-CN" dirty="0"/>
              <a:t> </a:t>
            </a:r>
            <a:r>
              <a:rPr lang="zh-CN" altLang="zh-CN" dirty="0"/>
              <a:t>服务器域名 特殊字符串 上线密码 诱饵文档属性</a:t>
            </a:r>
          </a:p>
          <a:p>
            <a:r>
              <a:rPr lang="zh-CN" altLang="zh-CN" dirty="0"/>
              <a:t>事后掩埋：攻击成功后，对域名</a:t>
            </a:r>
            <a:r>
              <a:rPr lang="en-US" altLang="zh-CN" dirty="0" err="1"/>
              <a:t>whois</a:t>
            </a:r>
            <a:r>
              <a:rPr lang="zh-CN" altLang="zh-CN" dirty="0"/>
              <a:t>和</a:t>
            </a:r>
            <a:r>
              <a:rPr lang="en-US" altLang="zh-CN" dirty="0" err="1"/>
              <a:t>ip</a:t>
            </a:r>
            <a:r>
              <a:rPr lang="zh-CN" altLang="zh-CN" dirty="0"/>
              <a:t>地址伪装为其他</a:t>
            </a:r>
            <a:r>
              <a:rPr lang="en-US" altLang="zh-CN" dirty="0"/>
              <a:t>apt</a:t>
            </a:r>
            <a:r>
              <a:rPr lang="zh-CN" altLang="zh-CN" dirty="0"/>
              <a:t>组织、民间黑客或普通用户和厂商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伪装为普通用户：</a:t>
            </a:r>
          </a:p>
          <a:p>
            <a:r>
              <a:rPr lang="zh-CN" altLang="zh-CN" dirty="0"/>
              <a:t>美人鱼</a:t>
            </a:r>
            <a:r>
              <a:rPr lang="en-US" altLang="zh-CN" dirty="0"/>
              <a:t>apt</a:t>
            </a:r>
            <a:r>
              <a:rPr lang="zh-CN" altLang="zh-CN" dirty="0"/>
              <a:t>：假冒普通用户，向安全厂商提交误报反馈</a:t>
            </a:r>
          </a:p>
          <a:p>
            <a:r>
              <a:rPr lang="en-US" altLang="zh-CN" dirty="0"/>
              <a:t>007</a:t>
            </a:r>
            <a:r>
              <a:rPr lang="zh-CN" altLang="zh-CN" dirty="0"/>
              <a:t>组织：主动提交自己的样本探测安全厂商的检测机制，评估样本存活周期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b="1" dirty="0"/>
              <a:t>周期性袭扰</a:t>
            </a:r>
          </a:p>
          <a:p>
            <a:r>
              <a:rPr lang="zh-CN" altLang="zh-CN" dirty="0"/>
              <a:t>符合目标的习惯</a:t>
            </a:r>
            <a:r>
              <a:rPr lang="zh-CN" altLang="en-US" dirty="0"/>
              <a:t>，例如</a:t>
            </a:r>
            <a:r>
              <a:rPr lang="zh-CN" altLang="zh-CN" dirty="0"/>
              <a:t>海莲花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zh-CN" dirty="0"/>
              <a:t>水坑</a:t>
            </a:r>
            <a:r>
              <a:rPr lang="zh-CN" altLang="en-US" dirty="0"/>
              <a:t>攻击</a:t>
            </a:r>
            <a:r>
              <a:rPr lang="zh-CN" altLang="zh-CN" dirty="0"/>
              <a:t>星期一星期二（第一个工作日习惯）</a:t>
            </a:r>
          </a:p>
          <a:p>
            <a:r>
              <a:rPr lang="zh-CN" altLang="zh-CN" dirty="0"/>
              <a:t>鱼叉攻击工作日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b="1" dirty="0"/>
              <a:t>横向移动</a:t>
            </a:r>
          </a:p>
          <a:p>
            <a:r>
              <a:rPr lang="zh-CN" altLang="zh-CN" dirty="0"/>
              <a:t>内网</a:t>
            </a:r>
            <a:r>
              <a:rPr lang="en-US" altLang="zh-CN" dirty="0"/>
              <a:t>web</a:t>
            </a:r>
            <a:r>
              <a:rPr lang="zh-CN" altLang="zh-CN" dirty="0"/>
              <a:t>应用 、 域渗透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9386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241E733-AA6C-48D4-A66F-258CE37DD0CA}"/>
              </a:ext>
            </a:extLst>
          </p:cNvPr>
          <p:cNvSpPr txBox="1"/>
          <p:nvPr/>
        </p:nvSpPr>
        <p:spPr>
          <a:xfrm>
            <a:off x="651164" y="6788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伪装术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D0E9ECC-102C-49E0-A624-5FF0BAF03D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1272" y="1859569"/>
            <a:ext cx="3283527" cy="39078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AFCDD9-0E2F-4FFE-9859-E1AA463D5C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82836" y="1233055"/>
            <a:ext cx="7301345" cy="46966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88D5057-0A64-423A-B9A7-81403A3E3880}"/>
              </a:ext>
            </a:extLst>
          </p:cNvPr>
          <p:cNvSpPr txBox="1"/>
          <p:nvPr/>
        </p:nvSpPr>
        <p:spPr>
          <a:xfrm>
            <a:off x="0" y="6117144"/>
            <a:ext cx="123161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国内常用邮箱 用户名使用会议主办方域名或被攻击者同事上级名字</a:t>
            </a:r>
          </a:p>
          <a:p>
            <a:r>
              <a:rPr lang="zh-CN" altLang="zh-CN" dirty="0"/>
              <a:t>附件：长文件名后后面多个空格隐藏后缀 双扩展名或者</a:t>
            </a:r>
            <a:r>
              <a:rPr lang="en-US" altLang="zh-CN" dirty="0"/>
              <a:t>RLO</a:t>
            </a:r>
            <a:r>
              <a:rPr lang="zh-CN" altLang="zh-CN" dirty="0"/>
              <a:t>方式隐藏后缀 文件图标伪装 快捷方式 压缩包  捆绑合法程序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7971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B36E35C-74BF-49EA-94A6-8AA633633377}"/>
              </a:ext>
            </a:extLst>
          </p:cNvPr>
          <p:cNvSpPr txBox="1"/>
          <p:nvPr/>
        </p:nvSpPr>
        <p:spPr>
          <a:xfrm>
            <a:off x="498764" y="498764"/>
            <a:ext cx="106731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b="1" dirty="0"/>
              <a:t>反侦察</a:t>
            </a:r>
            <a:endParaRPr lang="en-US" altLang="zh-CN" b="1" dirty="0"/>
          </a:p>
          <a:p>
            <a:endParaRPr lang="zh-CN" altLang="zh-CN" b="1" dirty="0"/>
          </a:p>
          <a:p>
            <a:r>
              <a:rPr lang="zh-CN" altLang="zh-CN" dirty="0"/>
              <a:t>木马程序判断自身环境：杀软探测 </a:t>
            </a:r>
            <a:r>
              <a:rPr lang="en-US" altLang="zh-CN" dirty="0"/>
              <a:t>-</a:t>
            </a:r>
            <a:r>
              <a:rPr lang="zh-CN" altLang="zh-CN" dirty="0"/>
              <a:t>隐藏或绕过  </a:t>
            </a:r>
          </a:p>
          <a:p>
            <a:r>
              <a:rPr lang="zh-CN" altLang="zh-CN" dirty="0"/>
              <a:t>对安全人员的反向侦察：海莲花</a:t>
            </a:r>
            <a:r>
              <a:rPr lang="en-US" altLang="zh-CN" dirty="0"/>
              <a:t> awvs7 </a:t>
            </a:r>
            <a:r>
              <a:rPr lang="zh-CN" altLang="zh-CN" dirty="0"/>
              <a:t>破解软件</a:t>
            </a:r>
          </a:p>
          <a:p>
            <a:r>
              <a:rPr lang="en-US" altLang="zh-CN" dirty="0"/>
              <a:t>NSA</a:t>
            </a:r>
            <a:r>
              <a:rPr lang="zh-CN" altLang="zh-CN" dirty="0"/>
              <a:t>也会在攻击目标上检测其他</a:t>
            </a:r>
            <a:r>
              <a:rPr lang="en-US" altLang="zh-CN" dirty="0"/>
              <a:t>APT</a:t>
            </a:r>
            <a:r>
              <a:rPr lang="zh-CN" altLang="zh-CN" dirty="0"/>
              <a:t>组织的痕迹，以避免</a:t>
            </a:r>
            <a:r>
              <a:rPr lang="zh-CN" altLang="en-US" dirty="0"/>
              <a:t>己方</a:t>
            </a:r>
            <a:r>
              <a:rPr lang="zh-CN" altLang="zh-CN" dirty="0"/>
              <a:t>多个黑客组织在同一攻击目标上互相争斗，</a:t>
            </a:r>
            <a:endParaRPr lang="en-US" altLang="zh-CN" dirty="0"/>
          </a:p>
          <a:p>
            <a:r>
              <a:rPr lang="zh-CN" altLang="zh-CN" dirty="0"/>
              <a:t>最小化行动泄漏的风险</a:t>
            </a:r>
            <a:r>
              <a:rPr lang="zh-CN" altLang="en-US" dirty="0"/>
              <a:t>，同时探测敌方</a:t>
            </a:r>
            <a:r>
              <a:rPr lang="en-US" altLang="zh-CN" dirty="0"/>
              <a:t>APT</a:t>
            </a:r>
            <a:r>
              <a:rPr lang="zh-CN" altLang="en-US" dirty="0"/>
              <a:t>情况。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FBE49F-5515-4E83-88C2-054602673ED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4" y="3603008"/>
            <a:ext cx="10673114" cy="24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392358C-9CEB-46F3-ADE5-E9F128C9C56F}"/>
              </a:ext>
            </a:extLst>
          </p:cNvPr>
          <p:cNvSpPr txBox="1"/>
          <p:nvPr/>
        </p:nvSpPr>
        <p:spPr>
          <a:xfrm>
            <a:off x="498764" y="2835716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类比战争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组织架构</a:t>
            </a:r>
          </a:p>
        </p:txBody>
      </p:sp>
    </p:spTree>
    <p:extLst>
      <p:ext uri="{BB962C8B-B14F-4D97-AF65-F5344CB8AC3E}">
        <p14:creationId xmlns:p14="http://schemas.microsoft.com/office/powerpoint/2010/main" val="3497551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C6AD70D-DC78-48B0-854E-8F20B70E9665}"/>
              </a:ext>
            </a:extLst>
          </p:cNvPr>
          <p:cNvSpPr txBox="1"/>
          <p:nvPr/>
        </p:nvSpPr>
        <p:spPr>
          <a:xfrm>
            <a:off x="484909" y="69272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流程与趋势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2ECED8-3C23-4776-9C28-BFB3A94113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1280" y="1595294"/>
            <a:ext cx="6544137" cy="31845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CBB1800-20D1-455B-916E-93602D8ADE84}"/>
              </a:ext>
            </a:extLst>
          </p:cNvPr>
          <p:cNvSpPr txBox="1"/>
          <p:nvPr/>
        </p:nvSpPr>
        <p:spPr>
          <a:xfrm>
            <a:off x="983673" y="5149610"/>
            <a:ext cx="49215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dirty="0"/>
              <a:t>趋势：</a:t>
            </a:r>
            <a:endParaRPr lang="en-US" altLang="zh-CN" dirty="0"/>
          </a:p>
          <a:p>
            <a:pPr lvl="0"/>
            <a:r>
              <a:rPr lang="en-US" altLang="zh-CN" dirty="0"/>
              <a:t>1.</a:t>
            </a:r>
            <a:r>
              <a:rPr lang="zh-CN" altLang="zh-CN" dirty="0"/>
              <a:t>从</a:t>
            </a:r>
            <a:r>
              <a:rPr lang="en-US" altLang="zh-CN" dirty="0"/>
              <a:t>PE</a:t>
            </a:r>
            <a:r>
              <a:rPr lang="zh-CN" altLang="zh-CN" dirty="0"/>
              <a:t>到非</a:t>
            </a:r>
            <a:r>
              <a:rPr lang="en-US" altLang="zh-CN" dirty="0"/>
              <a:t>PE</a:t>
            </a:r>
            <a:r>
              <a:rPr lang="zh-CN" altLang="zh-CN" dirty="0"/>
              <a:t>，从有实体文件到无实体文件</a:t>
            </a:r>
            <a:endParaRPr lang="en-US" altLang="zh-CN" dirty="0"/>
          </a:p>
          <a:p>
            <a:pPr lvl="0"/>
            <a:r>
              <a:rPr lang="en-US" altLang="zh-CN" dirty="0"/>
              <a:t>2.</a:t>
            </a:r>
            <a:r>
              <a:rPr lang="zh-CN" altLang="zh-CN" dirty="0"/>
              <a:t>小众编程语言日渐流行（</a:t>
            </a:r>
            <a:r>
              <a:rPr lang="en-US" altLang="zh-CN" dirty="0" err="1"/>
              <a:t>powershell</a:t>
            </a:r>
            <a:r>
              <a:rPr lang="zh-CN" altLang="zh-CN" dirty="0"/>
              <a:t>）</a:t>
            </a:r>
          </a:p>
          <a:p>
            <a:pPr lvl="0"/>
            <a:r>
              <a:rPr lang="en-US" altLang="zh-CN" dirty="0"/>
              <a:t>3.</a:t>
            </a:r>
            <a:r>
              <a:rPr lang="zh-CN" altLang="zh-CN" dirty="0"/>
              <a:t>模块互动，运控技术成主流（</a:t>
            </a:r>
            <a:r>
              <a:rPr lang="en-US" altLang="zh-CN" dirty="0"/>
              <a:t>cobalt strike</a:t>
            </a:r>
            <a:r>
              <a:rPr lang="zh-CN" altLang="zh-CN" dirty="0"/>
              <a:t>）</a:t>
            </a:r>
          </a:p>
          <a:p>
            <a:pPr lvl="0"/>
            <a:r>
              <a:rPr lang="en-US" altLang="zh-CN" dirty="0"/>
              <a:t>4.</a:t>
            </a:r>
            <a:r>
              <a:rPr lang="zh-CN" altLang="zh-CN" dirty="0"/>
              <a:t>恶意程序寄宿位置越藏越深</a:t>
            </a:r>
          </a:p>
          <a:p>
            <a:pPr lvl="0"/>
            <a:r>
              <a:rPr lang="en-US" altLang="zh-CN" dirty="0"/>
              <a:t>5.</a:t>
            </a:r>
            <a:r>
              <a:rPr lang="zh-CN" altLang="zh-CN" dirty="0"/>
              <a:t>独立研发与委托定制成主流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1505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7E0051-10B3-49A3-B616-E618BC6B1912}"/>
              </a:ext>
            </a:extLst>
          </p:cNvPr>
          <p:cNvSpPr txBox="1"/>
          <p:nvPr/>
        </p:nvSpPr>
        <p:spPr>
          <a:xfrm>
            <a:off x="623455" y="623455"/>
            <a:ext cx="4586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APT</a:t>
            </a:r>
            <a:r>
              <a:rPr lang="zh-CN" altLang="zh-CN" sz="2400" b="1" dirty="0"/>
              <a:t>防御——威胁情报与态势感知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062EE7-E4CC-4065-8056-6AE75BD1AE3A}"/>
              </a:ext>
            </a:extLst>
          </p:cNvPr>
          <p:cNvSpPr txBox="1"/>
          <p:nvPr/>
        </p:nvSpPr>
        <p:spPr>
          <a:xfrm>
            <a:off x="623455" y="151014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b="1" dirty="0"/>
              <a:t>情报分类</a:t>
            </a:r>
          </a:p>
          <a:p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07D3CB9-4CA6-4679-A7F3-371FC3EE3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204274"/>
              </p:ext>
            </p:extLst>
          </p:nvPr>
        </p:nvGraphicFramePr>
        <p:xfrm>
          <a:off x="540983" y="2169758"/>
          <a:ext cx="9836727" cy="41788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78909">
                  <a:extLst>
                    <a:ext uri="{9D8B030D-6E8A-4147-A177-3AD203B41FA5}">
                      <a16:colId xmlns:a16="http://schemas.microsoft.com/office/drawing/2014/main" val="3105746228"/>
                    </a:ext>
                  </a:extLst>
                </a:gridCol>
                <a:gridCol w="3278909">
                  <a:extLst>
                    <a:ext uri="{9D8B030D-6E8A-4147-A177-3AD203B41FA5}">
                      <a16:colId xmlns:a16="http://schemas.microsoft.com/office/drawing/2014/main" val="781859050"/>
                    </a:ext>
                  </a:extLst>
                </a:gridCol>
                <a:gridCol w="3278909">
                  <a:extLst>
                    <a:ext uri="{9D8B030D-6E8A-4147-A177-3AD203B41FA5}">
                      <a16:colId xmlns:a16="http://schemas.microsoft.com/office/drawing/2014/main" val="388537331"/>
                    </a:ext>
                  </a:extLst>
                </a:gridCol>
              </a:tblGrid>
              <a:tr h="5560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</a:rPr>
                        <a:t>情报类型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195" marR="0" marT="36195" marB="3619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</a:rPr>
                        <a:t>使用者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195" marR="0" marT="36195" marB="3619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</a:rPr>
                        <a:t>描述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/>
                </a:tc>
                <a:extLst>
                  <a:ext uri="{0D108BD9-81ED-4DB2-BD59-A6C34878D82A}">
                    <a16:rowId xmlns:a16="http://schemas.microsoft.com/office/drawing/2014/main" val="2910184199"/>
                  </a:ext>
                </a:extLst>
              </a:tr>
              <a:tr h="875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</a:rPr>
                        <a:t>战术情报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195" marR="0" marT="0" marB="3619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SOC/SIEM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195" marR="0" marT="0" marB="36195"/>
                </a:tc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IOC</a:t>
                      </a:r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</a:t>
                      </a:r>
                    </a:p>
                    <a:p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失陷标志——文件 进程 注册表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域名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</a:t>
                      </a:r>
                      <a:endParaRPr lang="zh-CN" altLang="zh-CN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195" marR="36195" marT="0" marB="36195"/>
                </a:tc>
                <a:extLst>
                  <a:ext uri="{0D108BD9-81ED-4DB2-BD59-A6C34878D82A}">
                    <a16:rowId xmlns:a16="http://schemas.microsoft.com/office/drawing/2014/main" val="4000979370"/>
                  </a:ext>
                </a:extLst>
              </a:tr>
              <a:tr h="13095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0" dirty="0">
                          <a:effectLst/>
                        </a:rPr>
                        <a:t>作战</a:t>
                      </a:r>
                      <a:r>
                        <a:rPr lang="zh-CN" sz="2400" kern="0" dirty="0">
                          <a:effectLst/>
                        </a:rPr>
                        <a:t>情报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195" marR="0" marT="0" marB="3619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CERT</a:t>
                      </a:r>
                      <a:endParaRPr lang="zh-CN" alt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195" marR="0" marT="0" marB="3619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TTP</a:t>
                      </a:r>
                    </a:p>
                    <a:p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Tools techniques procedure</a:t>
                      </a:r>
                      <a:endParaRPr lang="zh-CN" altLang="zh-CN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工具 技术 过程</a:t>
                      </a:r>
                    </a:p>
                  </a:txBody>
                  <a:tcPr marL="36195" marR="36195" marT="0" marB="36195"/>
                </a:tc>
                <a:extLst>
                  <a:ext uri="{0D108BD9-81ED-4DB2-BD59-A6C34878D82A}">
                    <a16:rowId xmlns:a16="http://schemas.microsoft.com/office/drawing/2014/main" val="2331802132"/>
                  </a:ext>
                </a:extLst>
              </a:tr>
              <a:tr h="9901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0" dirty="0">
                          <a:effectLst/>
                        </a:rPr>
                        <a:t>战略情报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195" marR="0" marT="0" marB="3619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CISO</a:t>
                      </a:r>
                      <a:r>
                        <a:rPr lang="zh-CN" sz="2400" kern="0" dirty="0">
                          <a:effectLst/>
                        </a:rPr>
                        <a:t>、</a:t>
                      </a:r>
                      <a:r>
                        <a:rPr lang="en-US" sz="2400" kern="0" dirty="0">
                          <a:effectLst/>
                        </a:rPr>
                        <a:t>CSO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195" marR="0" marT="0" marB="36195"/>
                </a:tc>
                <a:tc>
                  <a:txBody>
                    <a:bodyPr/>
                    <a:lstStyle/>
                    <a:p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Apt</a:t>
                      </a:r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组织的威胁类型和现状</a:t>
                      </a:r>
                    </a:p>
                  </a:txBody>
                  <a:tcPr marL="36195" marR="36195" marT="0" marB="36195"/>
                </a:tc>
                <a:extLst>
                  <a:ext uri="{0D108BD9-81ED-4DB2-BD59-A6C34878D82A}">
                    <a16:rowId xmlns:a16="http://schemas.microsoft.com/office/drawing/2014/main" val="1796459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952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A1D9F5F7-73A0-4743-B119-54D0A63C47FB}"/>
              </a:ext>
            </a:extLst>
          </p:cNvPr>
          <p:cNvSpPr txBox="1"/>
          <p:nvPr/>
        </p:nvSpPr>
        <p:spPr>
          <a:xfrm>
            <a:off x="762000" y="6373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威胁分析模型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A12006-BB2D-4BE5-980B-2C7CA0DB3B14}"/>
              </a:ext>
            </a:extLst>
          </p:cNvPr>
          <p:cNvSpPr txBox="1"/>
          <p:nvPr/>
        </p:nvSpPr>
        <p:spPr>
          <a:xfrm>
            <a:off x="942109" y="1496291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杀伤链模型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DB97BFD-B999-4CF0-A269-0DDD41172E2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908" y="123406"/>
            <a:ext cx="4779819" cy="67345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0314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52957D-1574-45EE-A58B-0754373C9BBF}"/>
              </a:ext>
            </a:extLst>
          </p:cNvPr>
          <p:cNvSpPr txBox="1"/>
          <p:nvPr/>
        </p:nvSpPr>
        <p:spPr>
          <a:xfrm>
            <a:off x="471055" y="595745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钻石模型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BE18F0-B75D-438D-8FF4-E9B472DB19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50597" y="1156421"/>
            <a:ext cx="3181350" cy="27717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AA9DCF8-5F3A-4031-B8B6-CB59DD72A2ED}"/>
              </a:ext>
            </a:extLst>
          </p:cNvPr>
          <p:cNvSpPr txBox="1"/>
          <p:nvPr/>
        </p:nvSpPr>
        <p:spPr>
          <a:xfrm>
            <a:off x="665019" y="4516582"/>
            <a:ext cx="103541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钻石模型认为，不论何种入侵活动，其基本元素都是一个个的事件（</a:t>
            </a:r>
            <a:r>
              <a:rPr lang="en-US" altLang="zh-CN" dirty="0"/>
              <a:t>Event</a:t>
            </a:r>
            <a:r>
              <a:rPr lang="zh-CN" altLang="zh-CN" dirty="0"/>
              <a:t>），</a:t>
            </a:r>
            <a:endParaRPr lang="en-US" altLang="zh-CN" dirty="0"/>
          </a:p>
          <a:p>
            <a:r>
              <a:rPr lang="zh-CN" altLang="zh-CN" dirty="0"/>
              <a:t>而每个事件都由以下四个核心特征组成：对手（</a:t>
            </a:r>
            <a:r>
              <a:rPr lang="en-US" altLang="zh-CN" dirty="0"/>
              <a:t>adversary</a:t>
            </a:r>
            <a:r>
              <a:rPr lang="zh-CN" altLang="zh-CN" dirty="0"/>
              <a:t>）、能力（</a:t>
            </a:r>
            <a:r>
              <a:rPr lang="en-US" altLang="zh-CN" dirty="0"/>
              <a:t>capability</a:t>
            </a:r>
            <a:r>
              <a:rPr lang="zh-CN" altLang="zh-CN" dirty="0"/>
              <a:t>）、</a:t>
            </a:r>
            <a:endParaRPr lang="en-US" altLang="zh-CN" dirty="0"/>
          </a:p>
          <a:p>
            <a:r>
              <a:rPr lang="zh-CN" altLang="zh-CN" dirty="0"/>
              <a:t>基础设施（</a:t>
            </a:r>
            <a:r>
              <a:rPr lang="en-US" altLang="zh-CN" dirty="0"/>
              <a:t>infrastructure</a:t>
            </a:r>
            <a:r>
              <a:rPr lang="zh-CN" altLang="zh-CN" dirty="0"/>
              <a:t>）和受害者（</a:t>
            </a:r>
            <a:r>
              <a:rPr lang="en-US" altLang="zh-CN" dirty="0"/>
              <a:t>victim</a:t>
            </a:r>
            <a:r>
              <a:rPr lang="zh-CN" altLang="zh-CN" dirty="0"/>
              <a:t>）。</a:t>
            </a:r>
            <a:endParaRPr lang="en-US" altLang="zh-CN" dirty="0"/>
          </a:p>
          <a:p>
            <a:r>
              <a:rPr lang="zh-CN" altLang="zh-CN" dirty="0"/>
              <a:t>四个核心特征间用连线表示相互间的基本关系，并按照菱形排列，从而形成类似</a:t>
            </a:r>
            <a:r>
              <a:rPr lang="en-US" altLang="zh-CN" dirty="0"/>
              <a:t>“</a:t>
            </a:r>
            <a:r>
              <a:rPr lang="zh-CN" altLang="zh-CN" dirty="0"/>
              <a:t>钻石</a:t>
            </a:r>
            <a:r>
              <a:rPr lang="en-US" altLang="zh-CN" dirty="0"/>
              <a:t>”</a:t>
            </a:r>
            <a:r>
              <a:rPr lang="zh-CN" altLang="zh-CN" dirty="0"/>
              <a:t>形状的结构，</a:t>
            </a:r>
            <a:endParaRPr lang="en-US" altLang="zh-CN" dirty="0"/>
          </a:p>
          <a:p>
            <a:r>
              <a:rPr lang="zh-CN" altLang="zh-CN" dirty="0"/>
              <a:t>因此得名为</a:t>
            </a:r>
            <a:r>
              <a:rPr lang="en-US" altLang="zh-CN" dirty="0"/>
              <a:t>“</a:t>
            </a:r>
            <a:r>
              <a:rPr lang="zh-CN" altLang="zh-CN" dirty="0"/>
              <a:t>钻石模型</a:t>
            </a:r>
            <a:r>
              <a:rPr lang="en-US" altLang="zh-CN" dirty="0"/>
              <a:t>”</a:t>
            </a:r>
            <a:r>
              <a:rPr lang="zh-CN" altLang="zh-CN" dirty="0"/>
              <a:t>。同时，模型还定义了社会</a:t>
            </a:r>
            <a:r>
              <a:rPr lang="en-US" altLang="zh-CN" dirty="0"/>
              <a:t>-</a:t>
            </a:r>
            <a:r>
              <a:rPr lang="zh-CN" altLang="zh-CN" dirty="0"/>
              <a:t>政治关系（对手和受害者之间的）和</a:t>
            </a:r>
            <a:endParaRPr lang="en-US" altLang="zh-CN" dirty="0"/>
          </a:p>
          <a:p>
            <a:r>
              <a:rPr lang="zh-CN" altLang="zh-CN" dirty="0"/>
              <a:t>技术能力（用于确保能力和基础设施可操作性的）两个重要的扩展元特征。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4269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53FC47-F3E3-4FDF-A425-F5A887BBC5E5}"/>
              </a:ext>
            </a:extLst>
          </p:cNvPr>
          <p:cNvSpPr txBox="1"/>
          <p:nvPr/>
        </p:nvSpPr>
        <p:spPr>
          <a:xfrm>
            <a:off x="914400" y="762000"/>
            <a:ext cx="60748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ATT&amp;CK</a:t>
            </a:r>
          </a:p>
          <a:p>
            <a:endParaRPr lang="zh-CN" altLang="zh-CN" sz="2400" b="1" dirty="0"/>
          </a:p>
          <a:p>
            <a:r>
              <a:rPr lang="en-US" altLang="zh-CN" dirty="0"/>
              <a:t>Adversarial Tactics, Techniques, and Common Knowledge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43AF57-B7BF-433E-BB9D-996A0FB459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92532" y="2146994"/>
            <a:ext cx="5641868" cy="16427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75C95CA-C398-47B5-A6D5-9AFA9EA0888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1690" y="3789708"/>
            <a:ext cx="5274310" cy="28530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2ABAE2F-4845-4307-BF39-0A9345AC0115}"/>
              </a:ext>
            </a:extLst>
          </p:cNvPr>
          <p:cNvSpPr txBox="1"/>
          <p:nvPr/>
        </p:nvSpPr>
        <p:spPr>
          <a:xfrm>
            <a:off x="6120924" y="4711006"/>
            <a:ext cx="52493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•</a:t>
            </a:r>
            <a:r>
              <a:rPr lang="en-US" altLang="zh-CN" dirty="0"/>
              <a:t> Enterprise Techniques</a:t>
            </a:r>
            <a:r>
              <a:rPr lang="zh-CN" altLang="zh-CN" dirty="0"/>
              <a:t>：覆盖</a:t>
            </a:r>
            <a:r>
              <a:rPr lang="en-US" altLang="zh-CN" dirty="0"/>
              <a:t>Windows</a:t>
            </a:r>
            <a:r>
              <a:rPr lang="zh-CN" altLang="zh-CN" dirty="0"/>
              <a:t>、</a:t>
            </a:r>
            <a:r>
              <a:rPr lang="en-US" altLang="zh-CN" dirty="0"/>
              <a:t>Linux</a:t>
            </a:r>
            <a:r>
              <a:rPr lang="zh-CN" altLang="zh-CN" dirty="0"/>
              <a:t>、</a:t>
            </a:r>
            <a:endParaRPr lang="en-US" altLang="zh-CN" dirty="0"/>
          </a:p>
          <a:p>
            <a:r>
              <a:rPr lang="en-US" altLang="zh-CN" dirty="0"/>
              <a:t>MacOS</a:t>
            </a:r>
            <a:r>
              <a:rPr lang="zh-CN" altLang="zh-CN" dirty="0"/>
              <a:t>，涉及</a:t>
            </a:r>
            <a:r>
              <a:rPr lang="en-US" altLang="zh-CN" dirty="0"/>
              <a:t>244</a:t>
            </a:r>
            <a:r>
              <a:rPr lang="zh-CN" altLang="zh-CN" dirty="0"/>
              <a:t>项攻击技术</a:t>
            </a:r>
          </a:p>
          <a:p>
            <a:r>
              <a:rPr lang="zh-CN" altLang="zh-CN" dirty="0"/>
              <a:t>•</a:t>
            </a:r>
            <a:r>
              <a:rPr lang="en-US" altLang="zh-CN" dirty="0"/>
              <a:t> Groups</a:t>
            </a:r>
            <a:r>
              <a:rPr lang="zh-CN" altLang="zh-CN" dirty="0"/>
              <a:t>：覆盖了公开活跃的</a:t>
            </a:r>
            <a:r>
              <a:rPr lang="en-US" altLang="zh-CN" dirty="0"/>
              <a:t>APT</a:t>
            </a:r>
            <a:r>
              <a:rPr lang="zh-CN" altLang="zh-CN" dirty="0"/>
              <a:t>组织</a:t>
            </a:r>
            <a:r>
              <a:rPr lang="en-US" altLang="zh-CN" dirty="0"/>
              <a:t>86</a:t>
            </a:r>
            <a:r>
              <a:rPr lang="zh-CN" altLang="zh-CN" dirty="0"/>
              <a:t>个</a:t>
            </a:r>
          </a:p>
          <a:p>
            <a:r>
              <a:rPr lang="zh-CN" altLang="zh-CN" dirty="0"/>
              <a:t>•</a:t>
            </a:r>
            <a:r>
              <a:rPr lang="en-US" altLang="zh-CN" dirty="0"/>
              <a:t> Software</a:t>
            </a:r>
            <a:r>
              <a:rPr lang="zh-CN" altLang="zh-CN" dirty="0"/>
              <a:t>：覆盖了常用恶意代码、攻击工具或</a:t>
            </a:r>
            <a:endParaRPr lang="en-US" altLang="zh-CN" dirty="0"/>
          </a:p>
          <a:p>
            <a:r>
              <a:rPr lang="zh-CN" altLang="zh-CN" dirty="0"/>
              <a:t>系统工具</a:t>
            </a:r>
            <a:r>
              <a:rPr lang="en-US" altLang="zh-CN" dirty="0"/>
              <a:t>377</a:t>
            </a:r>
            <a:r>
              <a:rPr lang="zh-CN" altLang="zh-CN" dirty="0"/>
              <a:t>个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5991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A2BA56-F1C1-4EC0-BF70-3696166943BD}"/>
              </a:ext>
            </a:extLst>
          </p:cNvPr>
          <p:cNvSpPr txBox="1"/>
          <p:nvPr/>
        </p:nvSpPr>
        <p:spPr>
          <a:xfrm>
            <a:off x="1117600" y="254000"/>
            <a:ext cx="1867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b="1" dirty="0"/>
              <a:t>引子——震网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750652-AABF-49DA-82F5-7B8BBC2725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23645" y="1244282"/>
            <a:ext cx="5274310" cy="28200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A5FFB5E-26D3-4C82-9E0F-249484AC1EE4}"/>
              </a:ext>
            </a:extLst>
          </p:cNvPr>
          <p:cNvSpPr txBox="1"/>
          <p:nvPr/>
        </p:nvSpPr>
        <p:spPr>
          <a:xfrm>
            <a:off x="965200" y="4592934"/>
            <a:ext cx="946925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000" dirty="0"/>
              <a:t>震网病毒</a:t>
            </a:r>
            <a:r>
              <a:rPr lang="en-US" altLang="zh-CN" sz="2000" dirty="0"/>
              <a:t>2010</a:t>
            </a:r>
            <a:r>
              <a:rPr lang="zh-CN" altLang="zh-CN" sz="2000" dirty="0"/>
              <a:t>年</a:t>
            </a:r>
            <a:r>
              <a:rPr lang="en-US" altLang="zh-CN" sz="2000" dirty="0"/>
              <a:t>7</a:t>
            </a:r>
            <a:r>
              <a:rPr lang="zh-CN" altLang="zh-CN" sz="2000" dirty="0"/>
              <a:t>月攻击了伊朗的核设施，导致其浓缩铀工厂内</a:t>
            </a:r>
            <a:r>
              <a:rPr lang="en-US" altLang="zh-CN" sz="2000" dirty="0"/>
              <a:t>1/5</a:t>
            </a:r>
            <a:r>
              <a:rPr lang="zh-CN" altLang="zh-CN" sz="2000" dirty="0"/>
              <a:t>的离心机报废，</a:t>
            </a:r>
            <a:endParaRPr lang="en-US" altLang="zh-CN" sz="2000" dirty="0"/>
          </a:p>
          <a:p>
            <a:r>
              <a:rPr lang="zh-CN" altLang="zh-CN" sz="2000" dirty="0"/>
              <a:t>从而大大延迟了伊朗的核计划。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311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2B70D7C-2CEA-4831-B16F-6DAD3AEFED50}"/>
              </a:ext>
            </a:extLst>
          </p:cNvPr>
          <p:cNvSpPr txBox="1"/>
          <p:nvPr/>
        </p:nvSpPr>
        <p:spPr>
          <a:xfrm>
            <a:off x="608281" y="1725221"/>
            <a:ext cx="10469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结构化威胁信息表达（</a:t>
            </a:r>
            <a:r>
              <a:rPr lang="en-US" altLang="zh-CN" dirty="0"/>
              <a:t>STIX</a:t>
            </a:r>
            <a:r>
              <a:rPr lang="zh-CN" altLang="zh-CN" dirty="0"/>
              <a:t>™）是一种用于交换网络威胁情报（</a:t>
            </a:r>
            <a:r>
              <a:rPr lang="en-US" altLang="zh-CN" dirty="0"/>
              <a:t>CTI</a:t>
            </a:r>
            <a:r>
              <a:rPr lang="zh-CN" altLang="zh-CN" dirty="0"/>
              <a:t>）的语言和序列化（</a:t>
            </a:r>
            <a:r>
              <a:rPr lang="en-US" altLang="zh-CN" dirty="0"/>
              <a:t>JSON</a:t>
            </a:r>
            <a:r>
              <a:rPr lang="zh-CN" altLang="zh-CN" dirty="0"/>
              <a:t>）格式。</a:t>
            </a:r>
            <a:endParaRPr lang="en-US" altLang="zh-CN" dirty="0"/>
          </a:p>
          <a:p>
            <a:r>
              <a:rPr lang="zh-CN" altLang="zh-CN" dirty="0"/>
              <a:t>网络威胁情报是描述有关对手及其行为的信息</a:t>
            </a:r>
            <a:r>
              <a:rPr lang="zh-CN" altLang="en-US" dirty="0"/>
              <a:t>。</a:t>
            </a:r>
            <a:endParaRPr lang="zh-CN" altLang="zh-CN" dirty="0"/>
          </a:p>
          <a:p>
            <a:r>
              <a:rPr lang="en-US" altLang="zh-CN" dirty="0"/>
              <a:t>STIX</a:t>
            </a:r>
            <a:r>
              <a:rPr lang="zh-CN" altLang="zh-CN" dirty="0"/>
              <a:t>以机器可读形式捕获这种类型的情报，以便可以在组织和工具之间共享。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83E2D5-0879-4C57-9F6A-092297F725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1690" y="2785110"/>
            <a:ext cx="5274310" cy="27101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6E457E5-AF58-4148-89D8-4A2B81091FF9}"/>
              </a:ext>
            </a:extLst>
          </p:cNvPr>
          <p:cNvSpPr txBox="1"/>
          <p:nvPr/>
        </p:nvSpPr>
        <p:spPr>
          <a:xfrm>
            <a:off x="682171" y="449943"/>
            <a:ext cx="355417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b="1" dirty="0"/>
              <a:t>威胁情报标准</a:t>
            </a:r>
            <a:endParaRPr lang="en-US" altLang="zh-CN" sz="2400" b="1" dirty="0"/>
          </a:p>
          <a:p>
            <a:endParaRPr lang="zh-CN" altLang="zh-CN" sz="2400" b="1" dirty="0"/>
          </a:p>
          <a:p>
            <a:r>
              <a:rPr lang="en-US" altLang="zh-CN" b="1" dirty="0"/>
              <a:t>1.STIX</a:t>
            </a:r>
            <a:r>
              <a:rPr lang="zh-CN" altLang="zh-CN" b="1" dirty="0"/>
              <a:t>™（结构化威胁信息表达）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52F588-E5FA-4158-9140-A54451A753CF}"/>
              </a:ext>
            </a:extLst>
          </p:cNvPr>
          <p:cNvSpPr txBox="1"/>
          <p:nvPr/>
        </p:nvSpPr>
        <p:spPr>
          <a:xfrm>
            <a:off x="821690" y="5675086"/>
            <a:ext cx="101296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</a:t>
            </a:r>
            <a:r>
              <a:rPr lang="en-US" altLang="zh-CN" b="1" dirty="0"/>
              <a:t> TAXII</a:t>
            </a:r>
            <a:r>
              <a:rPr lang="zh-CN" altLang="zh-CN" b="1" dirty="0"/>
              <a:t>™（情报信息的可信自动化交换）</a:t>
            </a:r>
          </a:p>
          <a:p>
            <a:r>
              <a:rPr lang="zh-CN" altLang="zh-CN" dirty="0"/>
              <a:t>情报信息的可信自动化交换（</a:t>
            </a:r>
            <a:r>
              <a:rPr lang="en-US" altLang="zh-CN" dirty="0"/>
              <a:t>TAXII</a:t>
            </a:r>
            <a:r>
              <a:rPr lang="zh-CN" altLang="zh-CN" dirty="0"/>
              <a:t>）是用来基于</a:t>
            </a:r>
            <a:r>
              <a:rPr lang="en-US" altLang="zh-CN" dirty="0"/>
              <a:t>HTTPS</a:t>
            </a:r>
            <a:r>
              <a:rPr lang="zh-CN" altLang="zh-CN" dirty="0"/>
              <a:t>交换威胁情报信息的一个应用层协议。</a:t>
            </a:r>
            <a:endParaRPr lang="en-US" altLang="zh-CN" dirty="0"/>
          </a:p>
          <a:p>
            <a:r>
              <a:rPr lang="en-US" altLang="zh-CN" dirty="0"/>
              <a:t>TAXII</a:t>
            </a:r>
            <a:r>
              <a:rPr lang="zh-CN" altLang="zh-CN" dirty="0"/>
              <a:t>是为支持使用</a:t>
            </a:r>
            <a:r>
              <a:rPr lang="en-US" altLang="zh-CN" dirty="0"/>
              <a:t>STIX</a:t>
            </a:r>
            <a:r>
              <a:rPr lang="zh-CN" altLang="zh-CN" dirty="0"/>
              <a:t>描述的威胁情报交换而专门设计的，但是也可以用来共享其他格式的数据。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3242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899C844-5CC6-4BC5-B072-F431574FE3AA}"/>
              </a:ext>
            </a:extLst>
          </p:cNvPr>
          <p:cNvSpPr txBox="1"/>
          <p:nvPr/>
        </p:nvSpPr>
        <p:spPr>
          <a:xfrm>
            <a:off x="762000" y="665018"/>
            <a:ext cx="7835799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b="1" dirty="0"/>
              <a:t>威胁发现流程</a:t>
            </a:r>
          </a:p>
          <a:p>
            <a:r>
              <a:rPr lang="en-US" altLang="zh-CN" dirty="0"/>
              <a:t> </a:t>
            </a:r>
          </a:p>
          <a:p>
            <a:endParaRPr lang="en-US" altLang="zh-CN" dirty="0"/>
          </a:p>
          <a:p>
            <a:endParaRPr lang="zh-CN" altLang="zh-CN" dirty="0"/>
          </a:p>
          <a:p>
            <a:r>
              <a:rPr lang="zh-CN" altLang="zh-CN" dirty="0"/>
              <a:t>（蜜罐日志</a:t>
            </a:r>
            <a:r>
              <a:rPr lang="en-US" altLang="zh-CN" dirty="0"/>
              <a:t> +</a:t>
            </a:r>
            <a:r>
              <a:rPr lang="zh-CN" altLang="zh-CN" dirty="0"/>
              <a:t>告警日志</a:t>
            </a:r>
            <a:r>
              <a:rPr lang="en-US" altLang="zh-CN" dirty="0"/>
              <a:t>+</a:t>
            </a:r>
            <a:r>
              <a:rPr lang="zh-CN" altLang="zh-CN" dirty="0"/>
              <a:t>终端行为</a:t>
            </a:r>
            <a:r>
              <a:rPr lang="en-US" altLang="zh-CN" dirty="0"/>
              <a:t>+</a:t>
            </a:r>
            <a:r>
              <a:rPr lang="zh-CN" altLang="zh-CN" dirty="0"/>
              <a:t>邮件附件</a:t>
            </a:r>
            <a:r>
              <a:rPr lang="en-US" altLang="zh-CN" dirty="0"/>
              <a:t>+</a:t>
            </a:r>
            <a:r>
              <a:rPr lang="zh-CN" altLang="zh-CN" dirty="0"/>
              <a:t>网络流量</a:t>
            </a:r>
            <a:r>
              <a:rPr lang="en-US" altLang="zh-CN" dirty="0"/>
              <a:t>..</a:t>
            </a:r>
            <a:r>
              <a:rPr lang="zh-CN" altLang="zh-CN" dirty="0"/>
              <a:t>）网络元大数据</a:t>
            </a:r>
            <a:r>
              <a:rPr lang="en-US" altLang="zh-CN" dirty="0"/>
              <a:t>——&gt;</a:t>
            </a:r>
          </a:p>
          <a:p>
            <a:r>
              <a:rPr lang="zh-CN" altLang="zh-CN" dirty="0"/>
              <a:t>沙箱检测 威胁情报检测 </a:t>
            </a:r>
            <a:r>
              <a:rPr lang="en-US" altLang="zh-CN" dirty="0"/>
              <a:t>AI</a:t>
            </a:r>
            <a:r>
              <a:rPr lang="zh-CN" altLang="zh-CN" dirty="0"/>
              <a:t>专家模型 异常行为建模分析</a:t>
            </a:r>
            <a:r>
              <a:rPr lang="zh-CN" altLang="en-US" dirty="0">
                <a:sym typeface="Wingdings" panose="05000000000000000000" pitchFamily="2" charset="2"/>
              </a:rPr>
              <a:t></a:t>
            </a:r>
            <a:endParaRPr lang="en-US" altLang="zh-CN" dirty="0"/>
          </a:p>
          <a:p>
            <a:r>
              <a:rPr lang="zh-CN" altLang="zh-CN" dirty="0"/>
              <a:t>分析系统关联分析（态势感知）</a:t>
            </a:r>
            <a:r>
              <a:rPr lang="zh-CN" altLang="en-US" dirty="0">
                <a:sym typeface="Wingdings" panose="05000000000000000000" pitchFamily="2" charset="2"/>
              </a:rPr>
              <a:t></a:t>
            </a:r>
            <a:endParaRPr lang="en-US" altLang="zh-CN" dirty="0"/>
          </a:p>
          <a:p>
            <a:r>
              <a:rPr lang="zh-CN" altLang="zh-CN" dirty="0"/>
              <a:t>结合</a:t>
            </a:r>
            <a:r>
              <a:rPr lang="en-US" altLang="zh-CN" dirty="0"/>
              <a:t>NDR</a:t>
            </a:r>
            <a:r>
              <a:rPr lang="zh-CN" altLang="zh-CN" dirty="0"/>
              <a:t>（网络检测响应）</a:t>
            </a:r>
            <a:r>
              <a:rPr lang="en-US" altLang="zh-CN" dirty="0"/>
              <a:t>EDR</a:t>
            </a:r>
            <a:r>
              <a:rPr lang="zh-CN" altLang="zh-CN" dirty="0"/>
              <a:t>（终端检测响应）自动阻断与溯源分析</a:t>
            </a:r>
            <a:r>
              <a:rPr lang="zh-CN" altLang="en-US" dirty="0">
                <a:sym typeface="Wingdings" panose="05000000000000000000" pitchFamily="2" charset="2"/>
              </a:rPr>
              <a:t>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zh-CN" dirty="0"/>
              <a:t>恢复</a:t>
            </a:r>
            <a:r>
              <a:rPr lang="zh-CN" altLang="en-US" dirty="0">
                <a:sym typeface="Wingdings" panose="05000000000000000000" pitchFamily="2" charset="2"/>
              </a:rPr>
              <a:t></a:t>
            </a:r>
            <a:r>
              <a:rPr lang="zh-CN" altLang="zh-CN" dirty="0"/>
              <a:t>上报分享，扩充威胁情报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84DA0F-4807-41D0-BA16-0A5000C9C2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6871" y="4052397"/>
            <a:ext cx="5274310" cy="21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45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597A59-C3DF-4FFB-A06E-6EA989DC96AC}"/>
              </a:ext>
            </a:extLst>
          </p:cNvPr>
          <p:cNvSpPr txBox="1"/>
          <p:nvPr/>
        </p:nvSpPr>
        <p:spPr>
          <a:xfrm>
            <a:off x="581890" y="554181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b="1" dirty="0"/>
              <a:t>威胁情报平台</a:t>
            </a:r>
          </a:p>
          <a:p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597FA9-380E-4ABA-8C8D-9E61FDD443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4700" y="1520825"/>
            <a:ext cx="5274310" cy="19081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A47BBF-EBDA-40AF-9D6A-32EBE1C567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92992" y="1520825"/>
            <a:ext cx="5274310" cy="22320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0E9BDC6-3444-49A5-8D3D-566D8A8CE65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4698" y="3681845"/>
            <a:ext cx="5274310" cy="24161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F9A0ED-6254-4110-9DCC-6EE3013CE57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92992" y="4230052"/>
            <a:ext cx="5274310" cy="221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41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4B3F1D3-A9D8-42EA-B230-DDFD0A8C54D5}"/>
              </a:ext>
            </a:extLst>
          </p:cNvPr>
          <p:cNvSpPr txBox="1"/>
          <p:nvPr/>
        </p:nvSpPr>
        <p:spPr>
          <a:xfrm>
            <a:off x="1039091" y="595745"/>
            <a:ext cx="3355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APT</a:t>
            </a:r>
            <a:r>
              <a:rPr lang="zh-CN" altLang="zh-CN" sz="2400" b="1" dirty="0"/>
              <a:t>实例——海莲花为例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CA1DE2-5F53-45BB-9A8E-924EAAB43D3A}"/>
              </a:ext>
            </a:extLst>
          </p:cNvPr>
          <p:cNvSpPr txBox="1"/>
          <p:nvPr/>
        </p:nvSpPr>
        <p:spPr>
          <a:xfrm>
            <a:off x="346364" y="1468583"/>
            <a:ext cx="108158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APT32   APT-C-00</a:t>
            </a:r>
            <a:r>
              <a:rPr lang="zh-CN" altLang="zh-CN" dirty="0"/>
              <a:t>（首个国内披露的</a:t>
            </a:r>
            <a:r>
              <a:rPr lang="en-US" altLang="zh-CN" dirty="0"/>
              <a:t>APT</a:t>
            </a:r>
            <a:r>
              <a:rPr lang="zh-CN" altLang="zh-CN" dirty="0"/>
              <a:t>组织）</a:t>
            </a:r>
            <a:r>
              <a:rPr lang="en-US" altLang="zh-CN" dirty="0"/>
              <a:t>360</a:t>
            </a:r>
            <a:r>
              <a:rPr lang="zh-CN" altLang="zh-CN" dirty="0"/>
              <a:t>威胁情报中心（现奇安信威胁情报中心）发现并命名。</a:t>
            </a:r>
            <a:endParaRPr lang="en-US" altLang="zh-CN" dirty="0"/>
          </a:p>
          <a:p>
            <a:r>
              <a:rPr lang="zh-CN" altLang="zh-CN" dirty="0"/>
              <a:t>自</a:t>
            </a:r>
            <a:r>
              <a:rPr lang="en-US" altLang="zh-CN" dirty="0"/>
              <a:t>2012</a:t>
            </a:r>
            <a:r>
              <a:rPr lang="zh-CN" altLang="zh-CN" dirty="0"/>
              <a:t>年活跃以来，一直针对中国的敏感目标进行攻击活动海事目标尤甚，是近几年来针对</a:t>
            </a:r>
            <a:endParaRPr lang="en-US" altLang="zh-CN" dirty="0"/>
          </a:p>
          <a:p>
            <a:r>
              <a:rPr lang="zh-CN" altLang="zh-CN" dirty="0"/>
              <a:t>中国大陆进行攻击活动的最活跃的</a:t>
            </a:r>
            <a:r>
              <a:rPr lang="en-US" altLang="zh-CN" dirty="0"/>
              <a:t>APT</a:t>
            </a:r>
            <a:r>
              <a:rPr lang="zh-CN" altLang="zh-CN" dirty="0"/>
              <a:t>攻击组织之一。</a:t>
            </a:r>
          </a:p>
          <a:p>
            <a:endParaRPr lang="zh-CN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38A26A-900A-49B4-937E-E6685658F9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3680" y="2805545"/>
            <a:ext cx="1852930" cy="1828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F0BC6B-710F-4744-927B-19E9CEF9977C}"/>
              </a:ext>
            </a:extLst>
          </p:cNvPr>
          <p:cNvSpPr txBox="1"/>
          <p:nvPr/>
        </p:nvSpPr>
        <p:spPr>
          <a:xfrm>
            <a:off x="3629891" y="2945911"/>
            <a:ext cx="21403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为什么叫海莲花？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海</a:t>
            </a:r>
            <a:r>
              <a:rPr lang="en-US" altLang="zh-CN" dirty="0"/>
              <a:t>——</a:t>
            </a:r>
            <a:r>
              <a:rPr lang="zh-CN" altLang="en-US" dirty="0"/>
              <a:t>海事</a:t>
            </a:r>
            <a:endParaRPr lang="en-US" altLang="zh-CN" dirty="0"/>
          </a:p>
          <a:p>
            <a:r>
              <a:rPr lang="zh-CN" altLang="en-US" dirty="0"/>
              <a:t>植物</a:t>
            </a:r>
            <a:r>
              <a:rPr lang="en-US" altLang="zh-CN" dirty="0"/>
              <a:t>——</a:t>
            </a:r>
            <a:r>
              <a:rPr lang="zh-CN" altLang="en-US" dirty="0"/>
              <a:t>奇安信规矩</a:t>
            </a:r>
            <a:endParaRPr lang="en-US" altLang="zh-CN" dirty="0"/>
          </a:p>
          <a:p>
            <a:r>
              <a:rPr lang="zh-CN" altLang="en-US" dirty="0"/>
              <a:t>莲花</a:t>
            </a:r>
            <a:r>
              <a:rPr lang="en-US" altLang="zh-CN" dirty="0"/>
              <a:t>——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7B197A-F12D-407E-8047-FEDA619FBA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98254" y="4071767"/>
            <a:ext cx="4590328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1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B0220C9-8137-4CC4-BDD4-2D68AD4F1A48}"/>
              </a:ext>
            </a:extLst>
          </p:cNvPr>
          <p:cNvSpPr txBox="1"/>
          <p:nvPr/>
        </p:nvSpPr>
        <p:spPr>
          <a:xfrm>
            <a:off x="734291" y="5403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载荷投递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809EBD-A083-492D-8E1D-B484D0E355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7309" y="1274618"/>
            <a:ext cx="4549082" cy="48830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52D8FB7-C9B2-4B73-9BA7-EB24D1B445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81608" y="2197100"/>
            <a:ext cx="527431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4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727060-E7CA-4FBE-83AE-2A10750900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5245" y="791036"/>
            <a:ext cx="5274310" cy="57746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088E56E-661B-4CAB-8CEC-751377EEF1F1}"/>
              </a:ext>
            </a:extLst>
          </p:cNvPr>
          <p:cNvSpPr txBox="1"/>
          <p:nvPr/>
        </p:nvSpPr>
        <p:spPr>
          <a:xfrm>
            <a:off x="886691" y="457200"/>
            <a:ext cx="200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利用</a:t>
            </a:r>
            <a:r>
              <a:rPr lang="en-US" altLang="zh-CN" dirty="0" err="1"/>
              <a:t>Winrar</a:t>
            </a:r>
            <a:r>
              <a:rPr lang="zh-CN" altLang="en-US" dirty="0"/>
              <a:t>漏洞</a:t>
            </a:r>
          </a:p>
        </p:txBody>
      </p:sp>
    </p:spTree>
    <p:extLst>
      <p:ext uri="{BB962C8B-B14F-4D97-AF65-F5344CB8AC3E}">
        <p14:creationId xmlns:p14="http://schemas.microsoft.com/office/powerpoint/2010/main" val="794082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436E586-B6DC-47B5-976B-F1CAE9C8D52E}"/>
              </a:ext>
            </a:extLst>
          </p:cNvPr>
          <p:cNvSpPr txBox="1"/>
          <p:nvPr/>
        </p:nvSpPr>
        <p:spPr>
          <a:xfrm>
            <a:off x="581891" y="498764"/>
            <a:ext cx="1545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带有宏病毒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F1525D-693E-4D24-81F7-208FB17B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1" y="1104353"/>
            <a:ext cx="5334744" cy="162900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BEBF351-224B-4750-800E-64483A241864}"/>
              </a:ext>
            </a:extLst>
          </p:cNvPr>
          <p:cNvSpPr txBox="1"/>
          <p:nvPr/>
        </p:nvSpPr>
        <p:spPr>
          <a:xfrm>
            <a:off x="581891" y="3089564"/>
            <a:ext cx="1776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恶意快捷方式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7ADE07-7CE8-45C1-99F6-55AAC5502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80" y="3906886"/>
            <a:ext cx="5125165" cy="13717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4A3033-C3F6-402F-87FA-0AD7C95D179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11845" y="3089564"/>
            <a:ext cx="5274310" cy="3556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054A75C-E656-4448-8E91-0634E4AAC664}"/>
              </a:ext>
            </a:extLst>
          </p:cNvPr>
          <p:cNvSpPr txBox="1"/>
          <p:nvPr/>
        </p:nvSpPr>
        <p:spPr>
          <a:xfrm>
            <a:off x="6096000" y="2733355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白</a:t>
            </a:r>
            <a:r>
              <a:rPr lang="en-US" altLang="zh-CN" dirty="0"/>
              <a:t>+</a:t>
            </a:r>
            <a:r>
              <a:rPr lang="zh-CN" altLang="en-US" dirty="0"/>
              <a:t>黑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F33C153-14BF-49BA-9978-0FCD5FDB9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920" y="347417"/>
            <a:ext cx="3558324" cy="214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45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507DA3-7858-4789-89F1-9FF823CBE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37" y="152400"/>
            <a:ext cx="10287000" cy="65532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D56FA7B-5813-4B9E-B9D7-C11C71302C38}"/>
              </a:ext>
            </a:extLst>
          </p:cNvPr>
          <p:cNvSpPr txBox="1"/>
          <p:nvPr/>
        </p:nvSpPr>
        <p:spPr>
          <a:xfrm>
            <a:off x="204768" y="27709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安装植入</a:t>
            </a:r>
            <a:r>
              <a:rPr lang="en-US" altLang="zh-CN" b="1" dirty="0"/>
              <a:t>——</a:t>
            </a:r>
            <a:r>
              <a:rPr lang="zh-CN" altLang="en-US" b="1" dirty="0"/>
              <a:t>白</a:t>
            </a:r>
            <a:r>
              <a:rPr lang="en-US" altLang="zh-CN" b="1" dirty="0"/>
              <a:t>+</a:t>
            </a:r>
            <a:r>
              <a:rPr lang="zh-CN" altLang="en-US" b="1" dirty="0"/>
              <a:t>黑为例</a:t>
            </a:r>
          </a:p>
        </p:txBody>
      </p:sp>
    </p:spTree>
    <p:extLst>
      <p:ext uri="{BB962C8B-B14F-4D97-AF65-F5344CB8AC3E}">
        <p14:creationId xmlns:p14="http://schemas.microsoft.com/office/powerpoint/2010/main" val="2515457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B9DF12E-3006-4CA0-95CF-685DBCE79985}"/>
              </a:ext>
            </a:extLst>
          </p:cNvPr>
          <p:cNvSpPr txBox="1"/>
          <p:nvPr/>
        </p:nvSpPr>
        <p:spPr>
          <a:xfrm>
            <a:off x="942109" y="609600"/>
            <a:ext cx="45031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通信控制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dirty="0" err="1"/>
              <a:t>Safebrowsing</a:t>
            </a:r>
            <a:r>
              <a:rPr lang="zh-CN" altLang="en-US" dirty="0"/>
              <a:t>、</a:t>
            </a:r>
            <a:r>
              <a:rPr lang="en-US" altLang="zh-CN" dirty="0"/>
              <a:t>Amazon </a:t>
            </a:r>
            <a:r>
              <a:rPr lang="zh-CN" altLang="en-US" dirty="0"/>
              <a:t>等可延展 </a:t>
            </a:r>
            <a:r>
              <a:rPr lang="en-US" altLang="zh-CN" dirty="0"/>
              <a:t>C2 </a:t>
            </a:r>
            <a:r>
              <a:rPr lang="zh-CN" altLang="en-US" dirty="0"/>
              <a:t>配 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74BB87-6C72-4903-928A-1E844D122B3E}"/>
              </a:ext>
            </a:extLst>
          </p:cNvPr>
          <p:cNvSpPr txBox="1"/>
          <p:nvPr/>
        </p:nvSpPr>
        <p:spPr>
          <a:xfrm>
            <a:off x="942109" y="2277623"/>
            <a:ext cx="1142299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总结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zh-CN" dirty="0"/>
              <a:t>攻击者均采用了网易的免费邮箱</a:t>
            </a:r>
            <a:r>
              <a:rPr lang="en-US" altLang="zh-CN" dirty="0"/>
              <a:t>126.com</a:t>
            </a:r>
            <a:r>
              <a:rPr lang="zh-CN" altLang="zh-CN" dirty="0"/>
              <a:t>和</a:t>
            </a:r>
            <a:r>
              <a:rPr lang="en-US" altLang="zh-CN" dirty="0"/>
              <a:t>163.com</a:t>
            </a:r>
          </a:p>
          <a:p>
            <a:r>
              <a:rPr lang="zh-CN" altLang="zh-CN" dirty="0"/>
              <a:t>邮件名格式都采用名字</a:t>
            </a:r>
            <a:r>
              <a:rPr lang="en-US" altLang="zh-CN" dirty="0"/>
              <a:t>+</a:t>
            </a:r>
            <a:r>
              <a:rPr lang="zh-CN" altLang="zh-CN" dirty="0"/>
              <a:t>数字的形式。名字存在一定的中国特色。</a:t>
            </a:r>
          </a:p>
          <a:p>
            <a:r>
              <a:rPr lang="zh-CN" altLang="zh-CN" dirty="0"/>
              <a:t>再者，注册的</a:t>
            </a:r>
            <a:r>
              <a:rPr lang="en-US" altLang="zh-CN" dirty="0"/>
              <a:t>C&amp;C</a:t>
            </a:r>
            <a:r>
              <a:rPr lang="zh-CN" altLang="zh-CN" dirty="0"/>
              <a:t>域名，如</a:t>
            </a:r>
            <a:r>
              <a:rPr lang="en-US" altLang="zh-CN" dirty="0"/>
              <a:t>cloud.360cn.info</a:t>
            </a:r>
            <a:r>
              <a:rPr lang="zh-CN" altLang="zh-CN" dirty="0"/>
              <a:t>、</a:t>
            </a:r>
            <a:r>
              <a:rPr lang="en-US" altLang="zh-CN" dirty="0"/>
              <a:t>chinaport.org</a:t>
            </a:r>
            <a:r>
              <a:rPr lang="zh-CN" altLang="zh-CN" dirty="0"/>
              <a:t>、</a:t>
            </a:r>
            <a:r>
              <a:rPr lang="en-US" altLang="zh-CN" dirty="0" err="1"/>
              <a:t>dns.chinanews.network</a:t>
            </a:r>
            <a:r>
              <a:rPr lang="zh-CN" altLang="zh-CN" dirty="0"/>
              <a:t>、</a:t>
            </a:r>
            <a:r>
              <a:rPr lang="en-US" altLang="zh-CN" dirty="0"/>
              <a:t>order.dianpingsh.com</a:t>
            </a:r>
          </a:p>
          <a:p>
            <a:r>
              <a:rPr lang="zh-CN" altLang="zh-CN" dirty="0"/>
              <a:t>等也带有明显的中国特色。</a:t>
            </a:r>
          </a:p>
          <a:p>
            <a:r>
              <a:rPr lang="zh-CN" altLang="zh-CN" dirty="0"/>
              <a:t>而从钓鱼邮件的内容和附件来看，攻击者对中国的国情和相关信息也有非常多的了解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30435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B4EDD1-6F26-4945-99D5-1A21B821893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5" y="202853"/>
            <a:ext cx="5274310" cy="287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55A00F-4C41-45A0-935E-CDABA7C12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38" y="3521019"/>
            <a:ext cx="8097380" cy="26959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156A40A-F4D8-45FD-9CC0-CCF1785E7852}"/>
              </a:ext>
            </a:extLst>
          </p:cNvPr>
          <p:cNvSpPr txBox="1"/>
          <p:nvPr/>
        </p:nvSpPr>
        <p:spPr>
          <a:xfrm>
            <a:off x="6331527" y="6472650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部分</a:t>
            </a:r>
            <a:r>
              <a:rPr lang="en-US" altLang="zh-CN" dirty="0"/>
              <a:t>IOC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EE5EAD8-488E-4B2D-8F22-9E0E9E14FCD1}"/>
              </a:ext>
            </a:extLst>
          </p:cNvPr>
          <p:cNvSpPr txBox="1"/>
          <p:nvPr/>
        </p:nvSpPr>
        <p:spPr>
          <a:xfrm>
            <a:off x="2587638" y="30810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钻石模型</a:t>
            </a:r>
          </a:p>
        </p:txBody>
      </p:sp>
    </p:spTree>
    <p:extLst>
      <p:ext uri="{BB962C8B-B14F-4D97-AF65-F5344CB8AC3E}">
        <p14:creationId xmlns:p14="http://schemas.microsoft.com/office/powerpoint/2010/main" val="3902002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A2BA56-F1C1-4EC0-BF70-3696166943BD}"/>
              </a:ext>
            </a:extLst>
          </p:cNvPr>
          <p:cNvSpPr txBox="1"/>
          <p:nvPr/>
        </p:nvSpPr>
        <p:spPr>
          <a:xfrm>
            <a:off x="1117600" y="2540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攻击原理</a:t>
            </a:r>
            <a:endParaRPr lang="zh-CN" altLang="zh-CN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5FFB5E-26D3-4C82-9E0F-249484AC1EE4}"/>
              </a:ext>
            </a:extLst>
          </p:cNvPr>
          <p:cNvSpPr txBox="1"/>
          <p:nvPr/>
        </p:nvSpPr>
        <p:spPr>
          <a:xfrm>
            <a:off x="838200" y="1659234"/>
            <a:ext cx="780213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病毒感染控制离心机系统的</a:t>
            </a:r>
            <a:r>
              <a:rPr lang="en-US" altLang="zh-CN" dirty="0"/>
              <a:t>SCADA</a:t>
            </a:r>
            <a:r>
              <a:rPr lang="zh-CN" altLang="zh-CN" dirty="0"/>
              <a:t>主机（装有西门子的</a:t>
            </a:r>
            <a:r>
              <a:rPr lang="en-US" altLang="zh-CN" dirty="0"/>
              <a:t>WinCC</a:t>
            </a:r>
            <a:r>
              <a:rPr lang="zh-CN" altLang="zh-CN" dirty="0"/>
              <a:t>系统），</a:t>
            </a:r>
          </a:p>
          <a:p>
            <a:r>
              <a:rPr lang="zh-CN" altLang="zh-CN" dirty="0"/>
              <a:t>记录离心机正常运转时的数据，然后不断将记录的数据发送到监控设备上，</a:t>
            </a:r>
            <a:endParaRPr lang="en-US" altLang="zh-CN" dirty="0"/>
          </a:p>
          <a:p>
            <a:r>
              <a:rPr lang="zh-CN" altLang="zh-CN" dirty="0"/>
              <a:t>使工作人员误以为离心机一直正常工作。</a:t>
            </a:r>
          </a:p>
          <a:p>
            <a:r>
              <a:rPr lang="zh-CN" altLang="zh-CN" dirty="0"/>
              <a:t>与此同时，病毒控制</a:t>
            </a:r>
            <a:r>
              <a:rPr lang="en-US" altLang="zh-CN" dirty="0"/>
              <a:t>WinCC</a:t>
            </a:r>
            <a:r>
              <a:rPr lang="zh-CN" altLang="zh-CN" dirty="0"/>
              <a:t>系统，向离心机发送虚假的输入控制信号，</a:t>
            </a:r>
            <a:endParaRPr lang="en-US" altLang="zh-CN" dirty="0"/>
          </a:p>
          <a:p>
            <a:r>
              <a:rPr lang="zh-CN" altLang="zh-CN" dirty="0"/>
              <a:t>导致离心机转速失控，最终导致离心机的瘫痪乃至报废。</a:t>
            </a:r>
          </a:p>
          <a:p>
            <a:endParaRPr lang="zh-CN" altLang="zh-CN" sz="2000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53657F-E40A-4E85-ADE1-8C2EC2CCBE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5168" y="3721337"/>
            <a:ext cx="5274310" cy="202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72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7CC6133-83DF-499C-8504-AC614BDB1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56897"/>
              </p:ext>
            </p:extLst>
          </p:nvPr>
        </p:nvGraphicFramePr>
        <p:xfrm>
          <a:off x="705572" y="233580"/>
          <a:ext cx="8596312" cy="2743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72299">
                  <a:extLst>
                    <a:ext uri="{9D8B030D-6E8A-4147-A177-3AD203B41FA5}">
                      <a16:colId xmlns:a16="http://schemas.microsoft.com/office/drawing/2014/main" val="1111364973"/>
                    </a:ext>
                  </a:extLst>
                </a:gridCol>
                <a:gridCol w="6124013">
                  <a:extLst>
                    <a:ext uri="{9D8B030D-6E8A-4147-A177-3AD203B41FA5}">
                      <a16:colId xmlns:a16="http://schemas.microsoft.com/office/drawing/2014/main" val="3296902428"/>
                    </a:ext>
                  </a:extLst>
                </a:gridCol>
              </a:tblGrid>
              <a:tr h="2082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攻击阶段</a:t>
                      </a:r>
                      <a:endParaRPr lang="zh-CN" sz="2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使用技术</a:t>
                      </a:r>
                      <a:endParaRPr lang="zh-CN" sz="2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9153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攻击入口</a:t>
                      </a:r>
                      <a:endParaRPr lang="zh-CN" sz="2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利用鱼叉邮件投递漏洞文档，如</a:t>
                      </a:r>
                      <a:r>
                        <a:rPr lang="en-US" sz="2000" kern="0" dirty="0">
                          <a:effectLst/>
                        </a:rPr>
                        <a:t>CVE-2017-11882</a:t>
                      </a:r>
                      <a:r>
                        <a:rPr lang="zh-CN" sz="2000" kern="0" dirty="0">
                          <a:effectLst/>
                        </a:rPr>
                        <a:t>漏洞文档</a:t>
                      </a:r>
                      <a:endParaRPr lang="zh-CN" sz="2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683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初始控制</a:t>
                      </a:r>
                      <a:endParaRPr lang="zh-CN" sz="2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远程下载伪装成图片的</a:t>
                      </a:r>
                      <a:r>
                        <a:rPr lang="en-US" sz="2000" kern="0" dirty="0">
                          <a:effectLst/>
                        </a:rPr>
                        <a:t>PowerShell</a:t>
                      </a:r>
                      <a:r>
                        <a:rPr lang="zh-CN" sz="2000" kern="0" dirty="0">
                          <a:effectLst/>
                        </a:rPr>
                        <a:t>脚本载荷</a:t>
                      </a:r>
                      <a:endParaRPr lang="zh-CN" sz="28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利用白利用技术执行核心</a:t>
                      </a:r>
                      <a:r>
                        <a:rPr lang="en-US" sz="2000" kern="0" dirty="0" err="1">
                          <a:effectLst/>
                        </a:rPr>
                        <a:t>dll</a:t>
                      </a:r>
                      <a:r>
                        <a:rPr lang="zh-CN" sz="2000" kern="0" dirty="0">
                          <a:effectLst/>
                        </a:rPr>
                        <a:t>载荷</a:t>
                      </a:r>
                      <a:endParaRPr lang="zh-CN" sz="2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6394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横向移动</a:t>
                      </a:r>
                      <a:endParaRPr lang="zh-CN" sz="2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主要利用系统命令实现横向移动：</a:t>
                      </a:r>
                      <a:endParaRPr lang="zh-CN" sz="28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使用</a:t>
                      </a:r>
                      <a:r>
                        <a:rPr lang="en-US" sz="2000" kern="0" dirty="0">
                          <a:effectLst/>
                        </a:rPr>
                        <a:t>nbt.exe</a:t>
                      </a:r>
                      <a:r>
                        <a:rPr lang="zh-CN" sz="2000" kern="0" dirty="0">
                          <a:effectLst/>
                        </a:rPr>
                        <a:t>进行扫描</a:t>
                      </a:r>
                      <a:endParaRPr lang="zh-CN" sz="28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net.exe</a:t>
                      </a:r>
                      <a:r>
                        <a:rPr lang="zh-CN" sz="2000" kern="0" dirty="0">
                          <a:effectLst/>
                        </a:rPr>
                        <a:t>实现</a:t>
                      </a:r>
                      <a:r>
                        <a:rPr lang="en-US" sz="2000" kern="0" dirty="0">
                          <a:effectLst/>
                        </a:rPr>
                        <a:t>IPC</a:t>
                      </a:r>
                      <a:r>
                        <a:rPr lang="zh-CN" sz="2000" kern="0" dirty="0">
                          <a:effectLst/>
                        </a:rPr>
                        <a:t>用户添加</a:t>
                      </a:r>
                      <a:endParaRPr lang="zh-CN" sz="28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MsBuild.exe</a:t>
                      </a:r>
                      <a:r>
                        <a:rPr lang="zh-CN" sz="2000" kern="0" dirty="0">
                          <a:effectLst/>
                        </a:rPr>
                        <a:t>在内网机器上编译生成恶意</a:t>
                      </a:r>
                      <a:r>
                        <a:rPr lang="en-US" sz="2000" kern="0" dirty="0" err="1">
                          <a:effectLst/>
                        </a:rPr>
                        <a:t>dll</a:t>
                      </a:r>
                      <a:r>
                        <a:rPr lang="zh-CN" sz="2000" kern="0" dirty="0">
                          <a:effectLst/>
                        </a:rPr>
                        <a:t>模块并执行</a:t>
                      </a:r>
                      <a:endParaRPr lang="zh-CN" sz="2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852603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3B6C9FF-7BDD-4DBE-A5EA-58816D585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348725"/>
              </p:ext>
            </p:extLst>
          </p:nvPr>
        </p:nvGraphicFramePr>
        <p:xfrm>
          <a:off x="677863" y="3654266"/>
          <a:ext cx="8596312" cy="19863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18504">
                  <a:extLst>
                    <a:ext uri="{9D8B030D-6E8A-4147-A177-3AD203B41FA5}">
                      <a16:colId xmlns:a16="http://schemas.microsoft.com/office/drawing/2014/main" val="2433030848"/>
                    </a:ext>
                  </a:extLst>
                </a:gridCol>
                <a:gridCol w="4177808">
                  <a:extLst>
                    <a:ext uri="{9D8B030D-6E8A-4147-A177-3AD203B41FA5}">
                      <a16:colId xmlns:a16="http://schemas.microsoft.com/office/drawing/2014/main" val="2176478607"/>
                    </a:ext>
                  </a:extLst>
                </a:gridCol>
              </a:tblGrid>
              <a:tr h="4623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白利用技术</a:t>
                      </a:r>
                      <a:endParaRPr lang="zh-CN" sz="2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相关模块名称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286220"/>
                  </a:ext>
                </a:extLst>
              </a:tr>
              <a:tr h="3044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McAfee mcods.exe</a:t>
                      </a:r>
                      <a:r>
                        <a:rPr lang="zh-CN" sz="2000" kern="0">
                          <a:effectLst/>
                        </a:rPr>
                        <a:t>文件的白利用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mcvsocfg.dll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3321880"/>
                  </a:ext>
                </a:extLst>
              </a:tr>
              <a:tr h="3044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Flash.exe</a:t>
                      </a:r>
                      <a:r>
                        <a:rPr lang="zh-CN" sz="2000" kern="0">
                          <a:effectLst/>
                        </a:rPr>
                        <a:t>的白利用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UxTheme.dll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6691902"/>
                  </a:ext>
                </a:extLst>
              </a:tr>
              <a:tr h="3044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针对</a:t>
                      </a:r>
                      <a:r>
                        <a:rPr lang="en-US" sz="2000" kern="0">
                          <a:effectLst/>
                        </a:rPr>
                        <a:t>Google</a:t>
                      </a:r>
                      <a:r>
                        <a:rPr lang="zh-CN" sz="2000" kern="0">
                          <a:effectLst/>
                        </a:rPr>
                        <a:t>的白利用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goopdate.dll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0976041"/>
                  </a:ext>
                </a:extLst>
              </a:tr>
              <a:tr h="3044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Word</a:t>
                      </a:r>
                      <a:r>
                        <a:rPr lang="zh-CN" sz="2000" kern="0">
                          <a:effectLst/>
                        </a:rPr>
                        <a:t>白利用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wwlib.dll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669847"/>
                  </a:ext>
                </a:extLst>
              </a:tr>
              <a:tr h="3044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360tray.exe</a:t>
                      </a:r>
                      <a:r>
                        <a:rPr lang="zh-CN" sz="2000" kern="0">
                          <a:effectLst/>
                        </a:rPr>
                        <a:t>的白利用</a:t>
                      </a:r>
                      <a:endParaRPr lang="zh-CN" sz="2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dbghelp.dll</a:t>
                      </a:r>
                      <a:endParaRPr lang="zh-CN" sz="2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4918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057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59145AE-802F-4FA6-912A-DCF367E9CFB1}"/>
              </a:ext>
            </a:extLst>
          </p:cNvPr>
          <p:cNvSpPr txBox="1"/>
          <p:nvPr/>
        </p:nvSpPr>
        <p:spPr>
          <a:xfrm>
            <a:off x="498764" y="443345"/>
            <a:ext cx="884248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b="1" dirty="0"/>
              <a:t>参考</a:t>
            </a:r>
            <a:endParaRPr lang="en-US" altLang="zh-CN" sz="2400" b="1" dirty="0"/>
          </a:p>
          <a:p>
            <a:endParaRPr lang="zh-CN" altLang="zh-CN" sz="2400" b="1" dirty="0"/>
          </a:p>
          <a:p>
            <a:r>
              <a:rPr lang="zh-CN" altLang="en-US" dirty="0"/>
              <a:t>奇安信威胁情报中心</a:t>
            </a:r>
            <a:r>
              <a:rPr lang="en-US" altLang="zh-CN" dirty="0"/>
              <a:t>.</a:t>
            </a:r>
            <a:r>
              <a:rPr lang="zh-CN" altLang="zh-CN" dirty="0"/>
              <a:t>透视</a:t>
            </a:r>
            <a:r>
              <a:rPr lang="en-US" altLang="zh-CN" dirty="0"/>
              <a:t>APT</a:t>
            </a:r>
            <a:endParaRPr lang="zh-CN" altLang="zh-CN" dirty="0"/>
          </a:p>
          <a:p>
            <a:r>
              <a:rPr lang="zh-CN" altLang="en-US" dirty="0"/>
              <a:t>奇安信威胁情报中心</a:t>
            </a:r>
            <a:r>
              <a:rPr lang="en-US" altLang="zh-CN" dirty="0"/>
              <a:t>.</a:t>
            </a:r>
            <a:r>
              <a:rPr lang="zh-CN" altLang="zh-CN" dirty="0"/>
              <a:t>全球高级持续性威胁（</a:t>
            </a:r>
            <a:r>
              <a:rPr lang="en-US" altLang="zh-CN" dirty="0"/>
              <a:t>APT</a:t>
            </a:r>
            <a:r>
              <a:rPr lang="zh-CN" altLang="zh-CN" dirty="0"/>
              <a:t>）</a:t>
            </a:r>
            <a:r>
              <a:rPr lang="en-US" altLang="zh-CN" dirty="0"/>
              <a:t>2018</a:t>
            </a:r>
            <a:r>
              <a:rPr lang="zh-CN" altLang="zh-CN" dirty="0"/>
              <a:t>年报告</a:t>
            </a:r>
          </a:p>
          <a:p>
            <a:r>
              <a:rPr lang="zh-CN" altLang="en-US" dirty="0"/>
              <a:t>腾讯天御威胁情报中心</a:t>
            </a:r>
            <a:r>
              <a:rPr lang="en-US" altLang="zh-CN" dirty="0"/>
              <a:t>.</a:t>
            </a:r>
            <a:r>
              <a:rPr lang="zh-CN" altLang="zh-CN" dirty="0"/>
              <a:t>海莲花</a:t>
            </a:r>
            <a:r>
              <a:rPr lang="en-US" altLang="zh-CN" dirty="0"/>
              <a:t>APT</a:t>
            </a:r>
            <a:r>
              <a:rPr lang="zh-CN" altLang="zh-CN" dirty="0"/>
              <a:t>组织</a:t>
            </a:r>
            <a:r>
              <a:rPr lang="en-US" altLang="zh-CN" dirty="0"/>
              <a:t>2019</a:t>
            </a:r>
            <a:r>
              <a:rPr lang="zh-CN" altLang="zh-CN" dirty="0"/>
              <a:t>年第一季度针对中国的攻击活动技术揭秘 </a:t>
            </a:r>
          </a:p>
          <a:p>
            <a:r>
              <a:rPr lang="zh-CN" altLang="en-US" dirty="0"/>
              <a:t>奇安信威胁情报中心</a:t>
            </a:r>
            <a:r>
              <a:rPr lang="en-US" altLang="zh-CN" dirty="0"/>
              <a:t>.</a:t>
            </a:r>
            <a:r>
              <a:rPr lang="zh-CN" altLang="zh-CN" dirty="0"/>
              <a:t>基于</a:t>
            </a:r>
            <a:r>
              <a:rPr lang="en-US" altLang="zh-CN" dirty="0"/>
              <a:t>ATT&amp;CK</a:t>
            </a:r>
            <a:r>
              <a:rPr lang="zh-CN" altLang="zh-CN" dirty="0"/>
              <a:t>的</a:t>
            </a:r>
            <a:r>
              <a:rPr lang="en-US" altLang="zh-CN" dirty="0"/>
              <a:t>APT</a:t>
            </a:r>
            <a:r>
              <a:rPr lang="zh-CN" altLang="zh-CN" dirty="0"/>
              <a:t>威胁跟踪和狩猎</a:t>
            </a:r>
            <a:endParaRPr lang="en-US" altLang="zh-CN" dirty="0"/>
          </a:p>
          <a:p>
            <a:r>
              <a:rPr lang="zh-CN" altLang="en-US" dirty="0"/>
              <a:t>天融信阿尔法实验室</a:t>
            </a:r>
            <a:r>
              <a:rPr lang="en-US" altLang="zh-CN" dirty="0"/>
              <a:t>. ATT&amp;CK </a:t>
            </a:r>
            <a:r>
              <a:rPr lang="zh-CN" altLang="en-US" dirty="0"/>
              <a:t>之后门持久化</a:t>
            </a:r>
            <a:endParaRPr lang="en-US" altLang="zh-CN" dirty="0"/>
          </a:p>
          <a:p>
            <a:r>
              <a:rPr lang="zh-CN" altLang="en-US" dirty="0"/>
              <a:t>微步在线</a:t>
            </a:r>
            <a:r>
              <a:rPr lang="en-US" altLang="zh-CN" dirty="0"/>
              <a:t>.</a:t>
            </a:r>
            <a:r>
              <a:rPr lang="zh-CN" altLang="en-US" dirty="0"/>
              <a:t>零杀软检出，我国遭到“海莲花”新手法攻击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zh-CN" dirty="0"/>
          </a:p>
          <a:p>
            <a:r>
              <a:rPr lang="zh-CN" altLang="zh-CN" sz="2400" b="1" dirty="0"/>
              <a:t>附</a:t>
            </a:r>
            <a:r>
              <a:rPr lang="zh-CN" altLang="en-US" sz="2400" b="1" dirty="0"/>
              <a:t>：</a:t>
            </a:r>
            <a:r>
              <a:rPr lang="zh-CN" altLang="zh-CN" sz="2400" b="1" dirty="0"/>
              <a:t> </a:t>
            </a:r>
            <a:r>
              <a:rPr lang="en-US" altLang="zh-CN" sz="2400" b="1" dirty="0"/>
              <a:t>APT</a:t>
            </a:r>
            <a:r>
              <a:rPr lang="zh-CN" altLang="zh-CN" sz="2400" b="1" dirty="0"/>
              <a:t>组织及其威胁情报报告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1.</a:t>
            </a:r>
            <a:r>
              <a:rPr lang="en-US" altLang="zh-CN" u="sng" dirty="0">
                <a:hlinkClick r:id="rId2"/>
              </a:rPr>
              <a:t>https://www.fireeye.com/current-threats/apt-groups.html</a:t>
            </a:r>
            <a:r>
              <a:rPr lang="en-US" altLang="zh-CN" dirty="0"/>
              <a:t>  </a:t>
            </a:r>
          </a:p>
          <a:p>
            <a:r>
              <a:rPr lang="en-US" altLang="zh-CN" dirty="0"/>
              <a:t>2.</a:t>
            </a:r>
            <a:r>
              <a:rPr lang="en-US" altLang="zh-CN" u="sng" dirty="0">
                <a:hlinkClick r:id="rId3"/>
              </a:rPr>
              <a:t>https://attack.mitre.org/groups/</a:t>
            </a:r>
            <a:endParaRPr lang="zh-CN" altLang="zh-CN" dirty="0"/>
          </a:p>
          <a:p>
            <a:r>
              <a:rPr lang="en-US" altLang="zh-CN" dirty="0"/>
              <a:t>3.</a:t>
            </a:r>
            <a:r>
              <a:rPr lang="en-US" altLang="zh-CN" u="sng" dirty="0">
                <a:hlinkClick r:id="rId4"/>
              </a:rPr>
              <a:t>https://github.com/</a:t>
            </a:r>
            <a:r>
              <a:rPr lang="en-US" altLang="zh-CN" u="sng" dirty="0" err="1">
                <a:hlinkClick r:id="rId4"/>
              </a:rPr>
              <a:t>CyberMonitor</a:t>
            </a:r>
            <a:r>
              <a:rPr lang="en-US" altLang="zh-CN" u="sng" dirty="0">
                <a:hlinkClick r:id="rId4"/>
              </a:rPr>
              <a:t>/</a:t>
            </a:r>
            <a:r>
              <a:rPr lang="en-US" altLang="zh-CN" u="sng" dirty="0" err="1">
                <a:hlinkClick r:id="rId4"/>
              </a:rPr>
              <a:t>APT_CyberCriminal_Campagin_Collections</a:t>
            </a:r>
            <a:endParaRPr lang="zh-CN" altLang="zh-CN" dirty="0"/>
          </a:p>
          <a:p>
            <a:r>
              <a:rPr lang="en-US" altLang="zh-CN" dirty="0"/>
              <a:t> </a:t>
            </a:r>
            <a:r>
              <a:rPr lang="zh-CN" altLang="zh-CN" dirty="0"/>
              <a:t>（</a:t>
            </a:r>
            <a:r>
              <a:rPr lang="en-US" altLang="zh-CN" dirty="0"/>
              <a:t>1 2</a:t>
            </a:r>
            <a:r>
              <a:rPr lang="zh-CN" altLang="zh-CN" dirty="0"/>
              <a:t>有倾向性）</a:t>
            </a:r>
          </a:p>
          <a:p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6976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59145AE-802F-4FA6-912A-DCF367E9CFB1}"/>
              </a:ext>
            </a:extLst>
          </p:cNvPr>
          <p:cNvSpPr txBox="1"/>
          <p:nvPr/>
        </p:nvSpPr>
        <p:spPr>
          <a:xfrm>
            <a:off x="4285889" y="3105834"/>
            <a:ext cx="1810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THANKS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93537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A2BA56-F1C1-4EC0-BF70-3696166943BD}"/>
              </a:ext>
            </a:extLst>
          </p:cNvPr>
          <p:cNvSpPr txBox="1"/>
          <p:nvPr/>
        </p:nvSpPr>
        <p:spPr>
          <a:xfrm>
            <a:off x="1029619" y="2286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传播思路</a:t>
            </a:r>
            <a:endParaRPr lang="zh-CN" altLang="zh-CN" sz="2400" b="1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D8196F3-6470-44AF-B9FF-C17D1C36D414}"/>
              </a:ext>
            </a:extLst>
          </p:cNvPr>
          <p:cNvSpPr/>
          <p:nvPr/>
        </p:nvSpPr>
        <p:spPr>
          <a:xfrm>
            <a:off x="1029618" y="2095500"/>
            <a:ext cx="2005681" cy="889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/>
              <a:t>感染互联网主机检测周围环境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34EB7B-F32C-4BE1-B3DB-D7D2DA453B9A}"/>
              </a:ext>
            </a:extLst>
          </p:cNvPr>
          <p:cNvSpPr txBox="1"/>
          <p:nvPr/>
        </p:nvSpPr>
        <p:spPr>
          <a:xfrm>
            <a:off x="2445391" y="1148834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伊朗的核设施与互联网之间是严格的物理隔离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E9629AE-A230-4946-A714-A2E7059A4A12}"/>
              </a:ext>
            </a:extLst>
          </p:cNvPr>
          <p:cNvSpPr/>
          <p:nvPr/>
        </p:nvSpPr>
        <p:spPr>
          <a:xfrm>
            <a:off x="3988718" y="2077303"/>
            <a:ext cx="2005682" cy="889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/>
              <a:t>感染</a:t>
            </a:r>
            <a:r>
              <a:rPr lang="en-US" altLang="zh-CN" dirty="0"/>
              <a:t>u</a:t>
            </a:r>
            <a:r>
              <a:rPr lang="zh-CN" altLang="zh-CN" dirty="0"/>
              <a:t>盘</a:t>
            </a:r>
            <a:r>
              <a:rPr lang="zh-CN" altLang="en-US" dirty="0"/>
              <a:t>和供应链硬盘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78EBF56-E7D2-4B78-A7E7-3C81150D0BC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3035299" y="2521804"/>
            <a:ext cx="953419" cy="18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123BAEA-7543-41AA-8FAD-366602F7A4EB}"/>
              </a:ext>
            </a:extLst>
          </p:cNvPr>
          <p:cNvSpPr txBox="1"/>
          <p:nvPr/>
        </p:nvSpPr>
        <p:spPr>
          <a:xfrm>
            <a:off x="2649890" y="320794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潜伏</a:t>
            </a:r>
            <a:r>
              <a:rPr lang="zh-CN" altLang="en-US" dirty="0"/>
              <a:t>和传播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FC3DB11-C3C2-4500-BFA1-C5B761B2756C}"/>
              </a:ext>
            </a:extLst>
          </p:cNvPr>
          <p:cNvSpPr/>
          <p:nvPr/>
        </p:nvSpPr>
        <p:spPr>
          <a:xfrm>
            <a:off x="6845300" y="2077303"/>
            <a:ext cx="1892300" cy="889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/>
              <a:t>通过多个系统漏洞实现内网主机横向感染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8C83F4E-761A-46B6-A29B-A7508C5EC5CF}"/>
              </a:ext>
            </a:extLst>
          </p:cNvPr>
          <p:cNvSpPr txBox="1"/>
          <p:nvPr/>
        </p:nvSpPr>
        <p:spPr>
          <a:xfrm>
            <a:off x="5786790" y="32086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进入内网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0E8C87F-9036-4144-9E06-EFC40592B11C}"/>
              </a:ext>
            </a:extLst>
          </p:cNvPr>
          <p:cNvCxnSpPr>
            <a:cxnSpLocks/>
          </p:cNvCxnSpPr>
          <p:nvPr/>
        </p:nvCxnSpPr>
        <p:spPr>
          <a:xfrm flipV="1">
            <a:off x="5891881" y="2503607"/>
            <a:ext cx="953419" cy="18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072B0CD-FA72-4E0A-8A25-7DCECADFB5C8}"/>
              </a:ext>
            </a:extLst>
          </p:cNvPr>
          <p:cNvSpPr/>
          <p:nvPr/>
        </p:nvSpPr>
        <p:spPr>
          <a:xfrm>
            <a:off x="6845300" y="4076700"/>
            <a:ext cx="1892300" cy="889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/>
              <a:t>抵达离心机控制主机发动攻击</a:t>
            </a:r>
            <a:endParaRPr lang="zh-CN" altLang="en-US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6B4A305-3B99-41FD-9424-87B68F6DBEEA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7791450" y="2966303"/>
            <a:ext cx="0" cy="111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BD27C456-875A-480A-B3F7-29D286148175}"/>
              </a:ext>
            </a:extLst>
          </p:cNvPr>
          <p:cNvSpPr txBox="1"/>
          <p:nvPr/>
        </p:nvSpPr>
        <p:spPr>
          <a:xfrm>
            <a:off x="4419600" y="5524500"/>
            <a:ext cx="465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zh-CN" dirty="0"/>
              <a:t>个</a:t>
            </a:r>
            <a:r>
              <a:rPr lang="en-US" altLang="zh-CN" dirty="0"/>
              <a:t>windows 0day</a:t>
            </a:r>
            <a:r>
              <a:rPr lang="zh-CN" altLang="zh-CN" dirty="0"/>
              <a:t>和</a:t>
            </a:r>
            <a:r>
              <a:rPr lang="en-US" altLang="zh-CN" dirty="0"/>
              <a:t>3</a:t>
            </a:r>
            <a:r>
              <a:rPr lang="zh-CN" altLang="zh-CN" dirty="0"/>
              <a:t>个西门子工控系统</a:t>
            </a:r>
            <a:r>
              <a:rPr lang="en-US" altLang="zh-CN" dirty="0"/>
              <a:t>0day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1089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A2BA56-F1C1-4EC0-BF70-3696166943BD}"/>
              </a:ext>
            </a:extLst>
          </p:cNvPr>
          <p:cNvSpPr txBox="1"/>
          <p:nvPr/>
        </p:nvSpPr>
        <p:spPr>
          <a:xfrm>
            <a:off x="1117600" y="254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身世</a:t>
            </a:r>
            <a:endParaRPr lang="zh-CN" altLang="zh-CN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5FFB5E-26D3-4C82-9E0F-249484AC1EE4}"/>
              </a:ext>
            </a:extLst>
          </p:cNvPr>
          <p:cNvSpPr txBox="1"/>
          <p:nvPr/>
        </p:nvSpPr>
        <p:spPr>
          <a:xfrm>
            <a:off x="558800" y="1174115"/>
            <a:ext cx="2799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方程式</a:t>
            </a:r>
            <a:r>
              <a:rPr lang="en-US" altLang="zh-CN" dirty="0"/>
              <a:t> </a:t>
            </a:r>
            <a:r>
              <a:rPr lang="en-US" altLang="zh-CN" sz="2000" dirty="0"/>
              <a:t>Equation Group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E7658B-2B87-4C6C-AB62-C089A78967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33948" y="705535"/>
            <a:ext cx="2524760" cy="234696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CB5CCE3-132A-402D-A841-F0CF903A01BB}"/>
              </a:ext>
            </a:extLst>
          </p:cNvPr>
          <p:cNvCxnSpPr>
            <a:stCxn id="4" idx="2"/>
          </p:cNvCxnSpPr>
          <p:nvPr/>
        </p:nvCxnSpPr>
        <p:spPr>
          <a:xfrm>
            <a:off x="1958382" y="1574225"/>
            <a:ext cx="0" cy="826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9D72820-58C5-46D8-955F-03F531A1CFDF}"/>
              </a:ext>
            </a:extLst>
          </p:cNvPr>
          <p:cNvSpPr txBox="1"/>
          <p:nvPr/>
        </p:nvSpPr>
        <p:spPr>
          <a:xfrm>
            <a:off x="558800" y="2431078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美国</a:t>
            </a:r>
            <a:r>
              <a:rPr lang="zh-CN" altLang="zh-CN" dirty="0"/>
              <a:t>国防部（国家安全局</a:t>
            </a:r>
            <a:r>
              <a:rPr lang="en-US" altLang="zh-CN" dirty="0"/>
              <a:t>NSA</a:t>
            </a:r>
            <a:r>
              <a:rPr lang="zh-CN" altLang="zh-CN" dirty="0"/>
              <a:t>）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B25BDFC-4433-44BA-B5E6-026DAFC5A3D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5136" y="3535620"/>
            <a:ext cx="3606163" cy="186188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E4A99E8-A381-4949-86F1-F82FCBA006C5}"/>
              </a:ext>
            </a:extLst>
          </p:cNvPr>
          <p:cNvSpPr txBox="1"/>
          <p:nvPr/>
        </p:nvSpPr>
        <p:spPr>
          <a:xfrm>
            <a:off x="190500" y="5567659"/>
            <a:ext cx="5440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影子经纪人曝光的</a:t>
            </a:r>
            <a:r>
              <a:rPr lang="zh-CN" altLang="en-US" dirty="0"/>
              <a:t>方程式组织工具</a:t>
            </a:r>
            <a:r>
              <a:rPr lang="zh-CN" altLang="zh-CN" dirty="0"/>
              <a:t>之一——永恒之蓝 </a:t>
            </a:r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1E2EF30-4542-43BD-A50B-CF935CCEFC1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74373" y="3589081"/>
            <a:ext cx="2899728" cy="17018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1535E2B-2DCB-49D3-A9A8-4400174F7DD0}"/>
              </a:ext>
            </a:extLst>
          </p:cNvPr>
          <p:cNvSpPr txBox="1"/>
          <p:nvPr/>
        </p:nvSpPr>
        <p:spPr>
          <a:xfrm>
            <a:off x="6439407" y="5567659"/>
            <a:ext cx="1569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棱镜监听计划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5077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A2BA56-F1C1-4EC0-BF70-3696166943BD}"/>
              </a:ext>
            </a:extLst>
          </p:cNvPr>
          <p:cNvSpPr txBox="1"/>
          <p:nvPr/>
        </p:nvSpPr>
        <p:spPr>
          <a:xfrm>
            <a:off x="1117600" y="254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特点</a:t>
            </a:r>
            <a:endParaRPr lang="zh-CN" altLang="zh-CN" sz="24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5FFB5E-26D3-4C82-9E0F-249484AC1EE4}"/>
              </a:ext>
            </a:extLst>
          </p:cNvPr>
          <p:cNvSpPr txBox="1"/>
          <p:nvPr/>
        </p:nvSpPr>
        <p:spPr>
          <a:xfrm>
            <a:off x="1270000" y="1633834"/>
            <a:ext cx="751840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dirty="0"/>
              <a:t>典型性</a:t>
            </a:r>
          </a:p>
          <a:p>
            <a:pPr lvl="0"/>
            <a:r>
              <a:rPr lang="en-US" altLang="zh-CN" sz="2400" dirty="0"/>
              <a:t>1.</a:t>
            </a:r>
            <a:r>
              <a:rPr lang="zh-CN" altLang="zh-CN" sz="2400" dirty="0"/>
              <a:t>高级性 木马的复杂程度 多个</a:t>
            </a:r>
            <a:r>
              <a:rPr lang="en-US" altLang="zh-CN" sz="2400" dirty="0"/>
              <a:t>0day</a:t>
            </a:r>
            <a:r>
              <a:rPr lang="zh-CN" altLang="zh-CN" sz="2400" dirty="0"/>
              <a:t>的利用</a:t>
            </a:r>
          </a:p>
          <a:p>
            <a:pPr lvl="0"/>
            <a:r>
              <a:rPr lang="en-US" altLang="zh-CN" sz="2400" dirty="0"/>
              <a:t>2.</a:t>
            </a:r>
            <a:r>
              <a:rPr lang="zh-CN" altLang="zh-CN" sz="2400" dirty="0"/>
              <a:t>持续性 至少在</a:t>
            </a:r>
            <a:r>
              <a:rPr lang="en-US" altLang="zh-CN" sz="2400" dirty="0"/>
              <a:t>2009</a:t>
            </a:r>
            <a:r>
              <a:rPr lang="zh-CN" altLang="zh-CN" sz="2400" dirty="0"/>
              <a:t>年</a:t>
            </a:r>
            <a:r>
              <a:rPr lang="en-US" altLang="zh-CN" sz="2400" dirty="0"/>
              <a:t>6</a:t>
            </a:r>
            <a:r>
              <a:rPr lang="zh-CN" altLang="zh-CN" sz="2400" dirty="0"/>
              <a:t>月开始，经过长期潜伏和渗透</a:t>
            </a:r>
          </a:p>
          <a:p>
            <a:pPr lvl="0"/>
            <a:r>
              <a:rPr lang="en-US" altLang="zh-CN" sz="2400" dirty="0"/>
              <a:t>3.</a:t>
            </a:r>
            <a:r>
              <a:rPr lang="zh-CN" altLang="zh-CN" sz="2400" dirty="0"/>
              <a:t>针对性 个人计算机只感染不攻击 </a:t>
            </a:r>
            <a:endParaRPr lang="en-US" altLang="zh-CN" sz="2400" dirty="0"/>
          </a:p>
          <a:p>
            <a:pPr lvl="0"/>
            <a:endParaRPr lang="en-US" altLang="zh-CN" sz="2400" dirty="0"/>
          </a:p>
          <a:p>
            <a:pPr lvl="0"/>
            <a:endParaRPr lang="zh-CN" altLang="zh-CN" sz="2400" dirty="0"/>
          </a:p>
          <a:p>
            <a:r>
              <a:rPr lang="zh-CN" altLang="zh-CN" sz="2400" dirty="0"/>
              <a:t>非典型性</a:t>
            </a:r>
          </a:p>
          <a:p>
            <a:pPr lvl="0"/>
            <a:r>
              <a:rPr lang="en-US" altLang="zh-CN" sz="2400" dirty="0"/>
              <a:t>1.</a:t>
            </a:r>
            <a:r>
              <a:rPr lang="zh-CN" altLang="zh-CN" sz="2400" dirty="0"/>
              <a:t>播种过于广泛，感染了伊朗境内</a:t>
            </a:r>
            <a:r>
              <a:rPr lang="en-US" altLang="zh-CN" sz="2400" dirty="0"/>
              <a:t>60%</a:t>
            </a:r>
            <a:r>
              <a:rPr lang="zh-CN" altLang="zh-CN" sz="2400" dirty="0"/>
              <a:t>以上个人</a:t>
            </a:r>
            <a:r>
              <a:rPr lang="en-US" altLang="zh-CN" sz="2400" dirty="0"/>
              <a:t>PC</a:t>
            </a:r>
            <a:endParaRPr lang="zh-CN" altLang="zh-CN" sz="2400" dirty="0"/>
          </a:p>
          <a:p>
            <a:pPr lvl="0"/>
            <a:r>
              <a:rPr lang="en-US" altLang="zh-CN" sz="2400" dirty="0"/>
              <a:t>2*.</a:t>
            </a:r>
            <a:r>
              <a:rPr lang="zh-CN" altLang="zh-CN" sz="2400" dirty="0"/>
              <a:t>没有使用社工手段</a:t>
            </a:r>
            <a:r>
              <a:rPr lang="zh-CN" altLang="en-US" sz="2400" dirty="0"/>
              <a:t>去</a:t>
            </a:r>
            <a:r>
              <a:rPr lang="zh-CN" altLang="zh-CN" sz="2400" dirty="0"/>
              <a:t>搞定核设施或供应链工作人员</a:t>
            </a:r>
          </a:p>
          <a:p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1AEC54-15C4-43E7-9EEA-69F04D8C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5079787"/>
            <a:ext cx="9373908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37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A2BA56-F1C1-4EC0-BF70-3696166943BD}"/>
              </a:ext>
            </a:extLst>
          </p:cNvPr>
          <p:cNvSpPr txBox="1"/>
          <p:nvPr/>
        </p:nvSpPr>
        <p:spPr>
          <a:xfrm>
            <a:off x="1117600" y="254000"/>
            <a:ext cx="3135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APT </a:t>
            </a:r>
            <a:r>
              <a:rPr lang="zh-CN" altLang="zh-CN" sz="2400" b="1" dirty="0"/>
              <a:t>攻击——网络战争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02AF81-86AD-4E42-9EB3-413D128B72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57125" y="1836103"/>
            <a:ext cx="5316855" cy="17706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E781F4D-338F-46F1-BF33-4E6A32A2BA84}"/>
              </a:ext>
            </a:extLst>
          </p:cNvPr>
          <p:cNvSpPr txBox="1"/>
          <p:nvPr/>
        </p:nvSpPr>
        <p:spPr>
          <a:xfrm>
            <a:off x="1739900" y="4356100"/>
            <a:ext cx="584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APT</a:t>
            </a:r>
            <a:r>
              <a:rPr lang="zh-CN" altLang="en-US" dirty="0"/>
              <a:t>（</a:t>
            </a:r>
            <a:r>
              <a:rPr lang="en-US" altLang="zh-CN" dirty="0"/>
              <a:t>Advanced Persistent Threat</a:t>
            </a:r>
            <a:r>
              <a:rPr lang="zh-CN" altLang="en-US" dirty="0"/>
              <a:t>）</a:t>
            </a:r>
            <a:r>
              <a:rPr lang="en-US" altLang="zh-CN" dirty="0"/>
              <a:t>——</a:t>
            </a:r>
            <a:r>
              <a:rPr lang="zh-CN" altLang="en-US" dirty="0"/>
              <a:t>高级持续性威胁</a:t>
            </a:r>
          </a:p>
        </p:txBody>
      </p:sp>
    </p:spTree>
    <p:extLst>
      <p:ext uri="{BB962C8B-B14F-4D97-AF65-F5344CB8AC3E}">
        <p14:creationId xmlns:p14="http://schemas.microsoft.com/office/powerpoint/2010/main" val="3496709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9A2BA56-F1C1-4EC0-BF70-3696166943BD}"/>
              </a:ext>
            </a:extLst>
          </p:cNvPr>
          <p:cNvSpPr txBox="1"/>
          <p:nvPr/>
        </p:nvSpPr>
        <p:spPr>
          <a:xfrm>
            <a:off x="1117600" y="25400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定义与特点</a:t>
            </a:r>
            <a:endParaRPr lang="zh-CN" altLang="zh-CN" sz="24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781F4D-338F-46F1-BF33-4E6A32A2BA84}"/>
              </a:ext>
            </a:extLst>
          </p:cNvPr>
          <p:cNvSpPr txBox="1"/>
          <p:nvPr/>
        </p:nvSpPr>
        <p:spPr>
          <a:xfrm>
            <a:off x="1117600" y="1443841"/>
            <a:ext cx="958627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奇安信威胁情报中心定义：</a:t>
            </a:r>
            <a:br>
              <a:rPr lang="en-US" altLang="zh-CN" dirty="0"/>
            </a:br>
            <a:r>
              <a:rPr lang="zh-CN" altLang="zh-CN" dirty="0"/>
              <a:t>背景：国家或政府支持（少数为大型经济实体、恐怖组织、犯罪组织）</a:t>
            </a:r>
          </a:p>
          <a:p>
            <a:r>
              <a:rPr lang="zh-CN" altLang="zh-CN" dirty="0"/>
              <a:t>意图：意图明确 持续攻击 分工明确</a:t>
            </a:r>
          </a:p>
          <a:p>
            <a:r>
              <a:rPr lang="zh-CN" altLang="zh-CN" dirty="0"/>
              <a:t>能力：</a:t>
            </a:r>
            <a:r>
              <a:rPr lang="en-US" altLang="zh-CN" dirty="0"/>
              <a:t>0day </a:t>
            </a:r>
            <a:r>
              <a:rPr lang="zh-CN" altLang="zh-CN" dirty="0"/>
              <a:t>高级木马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通常具有国家政府背景或情报机构背景，专门从事高级网络间谍活动的攻击组织。</a:t>
            </a:r>
            <a:endParaRPr lang="en-US" altLang="zh-CN" dirty="0"/>
          </a:p>
          <a:p>
            <a:r>
              <a:rPr lang="en-US" altLang="zh-CN" dirty="0"/>
              <a:t>APT</a:t>
            </a:r>
            <a:r>
              <a:rPr lang="zh-CN" altLang="zh-CN" dirty="0"/>
              <a:t>攻击的主要目的是情报的刺探、收集和监控，在某些情况下也会有牟利意图和破坏意图。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endParaRPr lang="en-US" altLang="zh-CN" dirty="0"/>
          </a:p>
          <a:p>
            <a:r>
              <a:rPr lang="zh-CN" altLang="en-US" dirty="0"/>
              <a:t>特点：</a:t>
            </a:r>
            <a:r>
              <a:rPr lang="en-US" altLang="zh-CN" dirty="0"/>
              <a:t> </a:t>
            </a:r>
            <a:endParaRPr lang="zh-CN" altLang="zh-CN" dirty="0"/>
          </a:p>
          <a:p>
            <a:pPr lvl="0"/>
            <a:r>
              <a:rPr lang="en-US" altLang="zh-CN" dirty="0"/>
              <a:t>1.</a:t>
            </a:r>
            <a:r>
              <a:rPr lang="zh-CN" altLang="zh-CN" dirty="0"/>
              <a:t>针对性</a:t>
            </a:r>
          </a:p>
          <a:p>
            <a:pPr lvl="0"/>
            <a:r>
              <a:rPr lang="en-US" altLang="zh-CN" dirty="0"/>
              <a:t>2.</a:t>
            </a:r>
            <a:r>
              <a:rPr lang="zh-CN" altLang="zh-CN" dirty="0"/>
              <a:t>高度隐蔽性</a:t>
            </a:r>
          </a:p>
          <a:p>
            <a:pPr lvl="0"/>
            <a:r>
              <a:rPr lang="en-US" altLang="zh-CN" dirty="0"/>
              <a:t>3.</a:t>
            </a:r>
            <a:r>
              <a:rPr lang="zh-CN" altLang="zh-CN" dirty="0"/>
              <a:t>不以直接获取经济利益为目的</a:t>
            </a:r>
          </a:p>
          <a:p>
            <a:pPr lvl="0"/>
            <a:r>
              <a:rPr lang="en-US" altLang="zh-CN" dirty="0"/>
              <a:t>4.</a:t>
            </a:r>
            <a:r>
              <a:rPr lang="zh-CN" altLang="zh-CN" dirty="0"/>
              <a:t>漏洞利用与社会工程学攻击</a:t>
            </a:r>
          </a:p>
        </p:txBody>
      </p:sp>
    </p:spTree>
    <p:extLst>
      <p:ext uri="{BB962C8B-B14F-4D97-AF65-F5344CB8AC3E}">
        <p14:creationId xmlns:p14="http://schemas.microsoft.com/office/powerpoint/2010/main" val="625933194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Words>2327</Words>
  <Application>Microsoft Office PowerPoint</Application>
  <PresentationFormat>宽屏</PresentationFormat>
  <Paragraphs>354</Paragraphs>
  <Slides>42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7" baseType="lpstr">
      <vt:lpstr>等线</vt:lpstr>
      <vt:lpstr>Arial</vt:lpstr>
      <vt:lpstr>Trebuchet MS</vt:lpstr>
      <vt:lpstr>Wingdings 3</vt:lpstr>
      <vt:lpstr>平面</vt:lpstr>
      <vt:lpstr>认识APT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认识APT</dc:title>
  <dc:creator>SN</dc:creator>
  <cp:lastModifiedBy>SN</cp:lastModifiedBy>
  <cp:revision>30</cp:revision>
  <dcterms:created xsi:type="dcterms:W3CDTF">2019-09-05T01:22:13Z</dcterms:created>
  <dcterms:modified xsi:type="dcterms:W3CDTF">2019-09-06T00:41:21Z</dcterms:modified>
</cp:coreProperties>
</file>